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handoutMasterIdLst>
    <p:handoutMasterId r:id="rId12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10080625" cy="567055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323CD95-15A8-4E29-B60C-9966EF06291E}" styleName="">
    <a:wholeTbl>
      <a:tcStyle>
        <a:tcBdr/>
      </a:tcStyle>
    </a:wholeTbl>
    <a:band1H>
      <a:tcStyle>
        <a:tcBdr/>
      </a:tcStyle>
    </a:band1H>
    <a:band1V>
      <a:tcStyle>
        <a:tcBdr/>
      </a:tcStyle>
    </a:band1V>
    <a:lastCol>
      <a:tcStyle>
        <a:tcBdr/>
      </a:tcStyle>
    </a:lastCol>
    <a:firstCol>
      <a:tcStyle>
        <a:tcBdr/>
      </a:tcStyle>
    </a:firstCol>
    <a:lastRow>
      <a:tcStyle>
        <a:tcBdr/>
      </a:tcStyle>
    </a:lastRow>
    <a:firstRow>
      <a:tcStyle>
        <a:tcBdr/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29A06687-231E-8088-4D17-4FEC738653D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ru-RU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4AC1E1F-9AAA-DC54-BEA3-F9E1E7DB9DE1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ru-RU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AFBA16E-29A9-33AA-2002-7AC3485F196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ru-RU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6A900CC-9780-00F6-8BC9-7FF989D938BB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7CCEC7D8-3C2A-4BA2-A6E6-BEFC4803815C}" type="slidenum">
              <a:t>‹#›</a:t>
            </a:fld>
            <a:endParaRPr lang="ru-RU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94081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EFD9DF7-E72C-C961-7CEB-EFC818E7CA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CBA390B-5D25-0036-5569-C6112DE28052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ru-RU"/>
          </a:p>
        </p:txBody>
      </p:sp>
      <p:sp>
        <p:nvSpPr>
          <p:cNvPr id="4" name="Верхний колонтитул 3">
            <a:extLst>
              <a:ext uri="{FF2B5EF4-FFF2-40B4-BE49-F238E27FC236}">
                <a16:creationId xmlns:a16="http://schemas.microsoft.com/office/drawing/2014/main" id="{B2AA52D6-5597-F1F1-2565-DF3B138CDCF6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ru-RU" sz="1400" kern="1200">
                <a:latin typeface="Liberation Serif" pitchFamily="18"/>
                <a:ea typeface="Cantarell" pitchFamily="2"/>
                <a:cs typeface="Noto Sans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FBE624-15E5-ABAF-3C75-D3D6BF88742B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ru-RU" sz="1400" kern="1200">
                <a:latin typeface="Liberation Serif" pitchFamily="18"/>
                <a:ea typeface="Cantarell" pitchFamily="2"/>
                <a:cs typeface="Noto Sans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64A1F65-83C6-BBB5-42E7-63C8E3982312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ru-RU" sz="1400" kern="1200">
                <a:latin typeface="Liberation Serif" pitchFamily="18"/>
                <a:ea typeface="Cantarell" pitchFamily="2"/>
                <a:cs typeface="Noto Sans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6D67D1-0FC5-5464-332D-C1A921ADAE1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ru-RU" sz="1400" kern="1200">
                <a:latin typeface="Liberation Serif" pitchFamily="18"/>
                <a:ea typeface="Cantarell" pitchFamily="2"/>
                <a:cs typeface="Noto Sans" pitchFamily="2"/>
              </a:defRPr>
            </a:lvl1pPr>
          </a:lstStyle>
          <a:p>
            <a:pPr lvl="0"/>
            <a:fld id="{BA9D8BA5-9929-41B0-A317-E678DCE6702E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733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ru-RU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E66283-B562-381F-15EC-04DA0A26CBA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F2B2E72-D327-4EB1-832D-F2C8A6D1BCDD}" type="slidenum">
              <a:t>1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146ED2B-FE29-F453-6240-5B9CF1EE924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35E2BB9-35F2-37ED-15B3-B350C98D59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EFC358-C3B9-8644-674F-5575E8C261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0FE40C0-8329-42D8-9BF4-CDC48C1F76D7}" type="slidenum">
              <a:t>10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6DFDDF3-69AC-DA4C-60B3-C92D703B1E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D8C9207-0958-51D9-AAFE-C2F2ABFC6C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7FDE479-96F2-9767-6387-47A239F665D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BA324EF-8267-455E-901E-CF3732CA8377}" type="slidenum">
              <a:t>100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15AD506-A4AE-CEFB-AB67-CD08A833696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C84622C-E8E3-B77A-C4FA-E795015512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B3188F8-5100-CD03-457C-0CF4C72EF4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862CA0C-18CF-48DE-A594-CB7FE4DECA12}" type="slidenum">
              <a:t>101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0275F2C-4549-02B4-AEDC-FD4BA36F21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FB53364-9F68-0CAE-3CB7-DE0C2803B2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1EA28A-7869-E3F8-8FB2-CE48F80C553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CC4A027-AEA2-4602-A7AA-00D3F2CBBC31}" type="slidenum">
              <a:t>102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C8F8059-2E79-FC48-70E2-BDEB8CA37A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A278777-8E95-FAB2-F43C-6549757045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FC7529-3E83-4D4E-1E3C-A313419E87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5204E63-0599-4A12-8500-E8B4295A64E4}" type="slidenum">
              <a:t>103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745FFA2-76FE-2D34-F7EB-4FD9383BAA7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2B937F4-6A4B-F34D-2587-03ED85C1D34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C3064C-28E4-8BF0-0D76-CFEC890C82F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66162D6-47A0-4FBA-9F87-AD483F9FADAF}" type="slidenum">
              <a:t>104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5497C4E-2366-AFA0-07FC-6379986BB5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04DD013-AA46-0C39-1CE8-0DE53CC7BD4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EDA481-80E9-EFB4-0829-652C2819D7B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94B1D7A-4417-4107-B5E7-4CBD685888CF}" type="slidenum">
              <a:t>105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C9F7F05-D584-0F53-8B2C-9B7D2FBDD8C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4C9B4A3-3869-56A5-BDBF-7D7E770D81F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7A2CC7-2FD5-665A-9DA5-92C9208C411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5CA67B8-7FA1-4CCC-BB84-3B4FF0B0E0DF}" type="slidenum">
              <a:t>106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794EE8E-FF9F-9255-996B-C080C83A98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2DE1E3E-55C9-31D5-7196-23EC5FE53AD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50872A1-1B3C-1CB7-495B-472111AB0C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E3DE39F-3225-4DE8-B09D-F221661F191B}" type="slidenum">
              <a:t>107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57C6EBE-DD8A-2EA7-55DA-8C8F72F4C13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FC32264-E168-2FD0-1CAB-498CB4B09E2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E6FCC1-BB5F-B6B2-CB44-BB96F90A26F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60AD1D4-7196-4E54-840B-D020AE61D2A8}" type="slidenum">
              <a:t>108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F9CEC8B-50AD-0122-7DF6-99523B960AC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12FAB9A-404D-ED58-EA52-D74E79615C1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5E0F15-03FE-4D74-1180-F0DD74CD1F1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CB46011-8622-499E-B856-C1EE470CB54E}" type="slidenum">
              <a:t>109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DAAE6FA-2792-BFC9-5CE4-62FF056A124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064AB09-5F57-84EC-20CF-5E77457408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497D998-9196-D031-F48D-0A77F815168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EB002DB-E153-4583-83F2-54E24F76CA2A}" type="slidenum">
              <a:t>11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CF2654A-4F0E-8C36-6EA4-1DA472596EC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88B5DC8-2EBC-3415-9E0B-2042EBB257D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E92BC3-4838-F7E5-993E-1BA5CDC7DDE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1D32D4E-A15D-4D97-B43F-EABD2E67892F}" type="slidenum">
              <a:t>110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1834989-F081-E0D3-723A-3018933FE5C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F715BE0-8CB8-E9C7-6D21-AB2E274A604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A34FF6-FB71-34CD-7A31-B2266AAADDC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90D0810-2D50-49B4-8E04-E5C4B815E566}" type="slidenum">
              <a:t>111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CB24B14-271D-70DC-C503-0A9DCD9DAF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E8DC3F0-6AF6-C614-B1F7-2EB26E94CBA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A2F0D1-5272-36AC-A44C-2A4EB616A8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F3529B7-3BC9-4F8E-A7E4-9396858390A7}" type="slidenum">
              <a:t>112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FEAE598-DFCB-DFDF-DC4C-733D2C52D8C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B3E5D97-34EF-E953-6E3C-39FC0247E3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D4DE83-5BB9-50D9-80E4-FD0072D38AF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F7C146B-E9AC-419B-9CF9-2F35913DC68F}" type="slidenum">
              <a:t>113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EBD652C-6C7B-7C78-4944-DDB5879E48F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8341F74-14E6-9382-46B5-A3EE35431DD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8D35AB-B1A5-0915-C7AF-5196E2432C8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70430D8-86C4-4504-BEAA-CCB63F7A702E}" type="slidenum">
              <a:t>114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405465D-1834-1AD3-EB21-1861DF5467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9E31FC2-4A2F-1B75-B4F8-14D90EA60F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B7B22CB-59DD-7418-D935-3CD4C65F04B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C01D205-6755-490C-A745-8C7784D63B5D}" type="slidenum">
              <a:t>115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6C916F8-0C46-6920-7326-1DEE7AC13D8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489635E-F2DD-F17F-68B5-DAE934D12D8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FE7BF55-282C-DC27-D463-6BDBA4B3073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671AFC7-54A2-4EEF-8EF8-072734E17C80}" type="slidenum">
              <a:t>116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03503AB-BA1D-E47C-C52E-9CCE6F2C3EE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DBBF31E-6E3B-F24E-D34B-D9F5BF6CB1B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322C5C6-6FEF-D214-1ED9-4EAB7278300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1AA7279-696A-4E44-BBB5-38AC6F5A19E8}" type="slidenum">
              <a:t>117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7D98F50-A7CE-00ED-862B-1B2FF181878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C56E2E1-183B-4C59-A595-A5E2FE3C203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E7E2B5-5714-99CC-53F4-0F0AD7E32BD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9C0166D-1974-4B16-8FEC-AC73AF27AFD4}" type="slidenum">
              <a:t>118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02166D9-8210-0C9F-74D1-F33072353A1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17CE9F2-8970-4761-27B7-0489FAA329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B4FEBE-59CF-69DE-DC0A-BF3611B404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8CD6B87-D5BE-47DC-B48F-FCA6CCCBBB23}" type="slidenum">
              <a:t>12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6B282B3-72D6-64D0-7473-4F33791E5E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A3C6D5C-4692-8957-C59C-9C7CCED762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7A902D0-473E-6347-E4B9-6FA59E646BE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D257D24-EAB3-4537-8B23-94872D431FAD}" type="slidenum">
              <a:t>13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77CFB5C-5351-29BB-D396-A93FDFFF051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4F36EFE-EDF9-3B44-1825-02FF2EF0EC6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91F5B0-8495-88AB-D0E2-3EFD1736C71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73A0713-F7D2-40A6-AA97-43912257007A}" type="slidenum">
              <a:t>14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4062333-7A8E-DE9A-7AD1-3D9259DAC7D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CD25BF3-BC36-0A88-51DB-AD86EB76E4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A6D56F-2745-1286-0CAC-832C609CE9F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FFD75AF-EA58-4483-B0B7-DBF749A345C6}" type="slidenum">
              <a:t>15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E16A073-1B52-6A88-BCDF-C4F1BC584D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0456224-CA11-BB5D-36A8-6315D3674D4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1E5CB3C-921C-0D17-2774-7D3B4BC5DAF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5C808D-9F6C-4C6E-B58C-2D694CD845E8}" type="slidenum">
              <a:t>16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7DF9B97-13EB-1462-3E13-28D17342B3E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1CF2C92-3689-4AE5-A3ED-F08EB1A1BD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758330-7C5D-4FD5-02F1-338C945BD3B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26BF2B2-D630-46C1-8B1D-007E3EC56078}" type="slidenum">
              <a:t>17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EB1638F-5855-ABCB-8657-16E95C6835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A24D4AE-2B11-C0C4-4C84-5CC334C34E9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9D20603-63BD-B827-C042-7B41D48C74B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F066546-913F-4D15-8EF5-675AA46DB2D3}" type="slidenum">
              <a:t>18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960C147-E2D9-B46B-82F5-86D5E715E39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91973AC-C0F5-B09A-664F-E32579D25D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3B713BA-FCE0-6F93-4F4A-CC9A545033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D696B47-4477-44B6-9EBA-65845BE0BBB0}" type="slidenum">
              <a:t>19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9F50A5C-5C57-691C-56F8-ED40318FB3E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A380D21-B7CF-FDBF-2EE6-3BD0077731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164B342-2750-87EF-93D6-8EC75C8D97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CF322FA-4D0A-4172-92F7-37AC77A0F0B0}" type="slidenum">
              <a:t>2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E71DD25-4F4F-B3F7-2D93-D7258206704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FE5FBAF-079B-2C71-2DF3-E3D69DA3091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AF9F23D-C881-12B2-A001-29A919EA46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5E0E47E-5EA4-4A5F-9308-A7F3098361E6}" type="slidenum">
              <a:t>20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94D5995-7297-F100-A817-FE6A5A41DAA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AE7C9AA-8AD2-3B59-F82A-20D219874D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3F8EB4-13A4-84A7-D930-1EBEE3E90B6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202C346-D353-49BE-9308-1D5ACACAD88C}" type="slidenum">
              <a:t>21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FA28484-9F8B-ADC7-777A-62C8DD47F7F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8195BFD-5AF6-41CB-376E-AFD2EFA771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E51F74C-A718-4385-6DD1-8598577ACC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11BF727-F8F7-4CEB-B40A-C5FDE3C871C6}" type="slidenum">
              <a:t>22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74FAA0A-9BDC-9254-6117-520F735E44C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85727F2-AD34-8CEB-C106-2E9F9DD58C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4F5F50A-9A0B-ABE5-BC20-4566890C69A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7E049C0-8A50-49D3-BDC7-75B7BE55EC56}" type="slidenum">
              <a:t>23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3550099-550F-BA79-6C77-FD00FA919C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94DDDCE-39B0-DB5C-9655-F16582F520A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DAD3632-D327-3206-6FE4-BFB7FA37C29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CFECB87-BB98-481C-BC2D-DF5127A3BD7F}" type="slidenum">
              <a:t>24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D882381-45C4-5395-9F72-33772FEB16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1D60B62-7964-F5B5-514B-C06EE2BE073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2F1B4F-56CC-B50B-FDD6-2733B97626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B53BD2-3211-46A7-8DEB-B7BF3A65D5B2}" type="slidenum">
              <a:t>25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06E3D89-70F7-3224-08CD-3DD0685CC7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F9A72C9-A237-873C-9C9B-29371391ED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508A28E-DD11-69E5-8DF2-A6DD1B0D4B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4D9CEA2-C2E0-4909-A7BB-EA147A685FD4}" type="slidenum">
              <a:t>26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AD9F056-6555-B310-AB08-064110401C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14BD970-2961-32B2-62AD-9ADC9F8D5A3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E58B2D-C56F-6AA0-B3FB-719315BA6DC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A544245-FE30-4640-A06D-C58296E18856}" type="slidenum">
              <a:t>27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49587F7-EE34-5DAB-2654-4FF10B9E73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8F8ABDC-DAC3-AF5F-8266-D02DD7806F3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12457D0-F3D8-3EDD-7E79-F300187041E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A8E7474-DC95-42D0-B0E8-E45224D9B271}" type="slidenum">
              <a:t>28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3449D83-8989-3064-C0FE-8DE102443C0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8F92C8A-3F8E-09E2-1C59-47A8FAFDEB6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0A87C1-8107-79BB-2CAB-C144269058A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249273A-A524-405C-87AB-6A457B774288}" type="slidenum">
              <a:t>29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10E46E8-82FA-357F-D312-624CDF7324D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001B68D-E9E2-1FB5-24A0-4EDD688CFC3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A6B5F4-FB9E-D48D-595D-DFE50C4B7CE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9E81EDA-1706-4369-90C3-7D053C534618}" type="slidenum">
              <a:t>3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210EE37-AD31-1D5F-5EC3-0F330F18ACC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25ABB68-F9BB-6633-07C8-3AECD0E5D1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44AF5FE-242C-A56F-C725-D593EBB7A6B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59DEE03-CA60-4152-8BA4-1D28EE759864}" type="slidenum">
              <a:t>30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9F7F980-C2E2-7BAA-B1D7-447A03A4C05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4D0F2D9-3CBD-A2A5-7C60-7D937639A66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928571-7C1A-F666-2CF2-803282C66D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64AA926-D471-4D20-95AC-93A3C6D3E534}" type="slidenum">
              <a:t>31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1A44E4F-C2DD-3A24-BE71-5DA10C9038E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6B51CFE-3856-DEE9-4D37-2E659E3E030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54629F-452D-C97E-ED79-A832795B23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8948F34-6C7C-4D17-B54A-5991370579B8}" type="slidenum">
              <a:t>32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D186C8D-4A8C-74FA-68EC-C44E2ECC89F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4C6DEC5-D8DA-1001-907F-1F618BF39CD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9E521B-1EF4-7E1B-5D1E-D435311D82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6FFA33A-16EC-49C3-BC67-DFA4A980808D}" type="slidenum">
              <a:t>33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DF96704-4AE9-F6DE-F27C-34C3151CC45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0FA0E20-D3B3-EBF3-110C-6645C11D802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CE2F1D3-85D2-D45F-D289-7118568882A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97EBB71-409F-462A-A265-5A2FAD3A9EEF}" type="slidenum">
              <a:t>34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52D23C9-46E1-377A-E66E-FB062CC93C4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776A201-5E2A-0905-8797-18C5D025B0F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D69A2C-CD5D-CF87-F4B8-8CEFF3E08D2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9E583D3-F128-46AB-9E43-AC61C9BC5536}" type="slidenum">
              <a:t>35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6C1D00D-4B78-5951-5D7B-B3A0E2A2A66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7F267C1-711B-D71E-7421-35478597CC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DA29DCD-D07E-3E1C-81C9-947F07E2C3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9B2686B-A781-482A-9EE9-892CE71D20F2}" type="slidenum">
              <a:t>36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77C7D2B-46F7-22A4-61F9-2CFEEE6471A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CDA6AFA-104C-2E19-0151-49988CD2CA5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E04F75-A122-1038-274E-F70FE2A42C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B64ED78-84A8-4708-AF25-DD032475ABF5}" type="slidenum">
              <a:t>37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93C96AF-13E0-8731-86EA-1D7B2002C4D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7185D3B-81DD-3D5D-D8C8-4D692AE144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21CD023-D339-0562-4979-A9BA979E76B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EBAAA66-59A6-4C51-95D1-27C4917F31D5}" type="slidenum">
              <a:t>38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BDA9EF3-C9D8-482C-E9CA-8C3C5545897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84D6FF5-DFA6-6381-74C7-7A2BAB040F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A1F5F3-1540-56A6-5A06-C0E3A806ACE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6BFF039-43D7-48EA-BC69-144BDCD88CD9}" type="slidenum">
              <a:t>39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708522B-8227-1BE5-7A44-D8E917D78BB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90F95BF-B888-E060-D800-4A2632A3AD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AA1E38-1CE4-A71E-FF6E-0E4D455657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D4DA67B-68A3-4E65-A775-DC7BBC90DAC0}" type="slidenum">
              <a:t>4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41B5FF3-FBA6-3079-0467-BDBB8F734E8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6C6003A-7CFC-DC87-2356-958D3EAC31D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B9207A-D533-A600-9185-9D51F45463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7A0738F-0B26-413D-BDBE-51AAB2C339E0}" type="slidenum">
              <a:t>40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A3CAB77-77C9-591C-DB31-721E8FE005E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7B369B0-F92F-C551-2CCC-A620F68631A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FD0732B-B9CB-8416-889F-0BED18DE37A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1154C3D-59C0-4F31-B017-3FDF7AA02350}" type="slidenum">
              <a:t>41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73C7129-7816-D83F-3C44-04E282C33B1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FF7FF8C-2A0B-71AC-3B0C-F707F12E67E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CDEFCFB-6D2C-8765-4BFC-A38539F8FAD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C50AE28-4CF2-484A-B768-A27AF123345C}" type="slidenum">
              <a:t>42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77CBD11-CDD7-8CE4-537F-D2855E71342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ADCF5DA-8BE3-7F8E-42ED-C8E33C7BB9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6E1D899-D94A-E890-5EDF-85E0EB8AE76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9F8B171-8202-4B4C-B1B9-F79916F3A2B0}" type="slidenum">
              <a:t>43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9D7BE4E-ADF5-D46B-0393-ADB5E068DBA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CD4DDF3-C7A7-DB57-C716-FC4AD1112C6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0A8255-529C-5A60-C655-8D5840B60DC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9D23B8B-34B4-4FAF-A9AE-40122B141D7B}" type="slidenum">
              <a:t>44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932E911-24C6-1740-0B0E-222944F8DE9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A1D4DA4-D392-1A9C-825E-CB5AB7780F4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9BB0DBA-E0D0-7BFE-29A8-BA76900EC3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ACA8806-E1C1-48A9-863B-5D2FA1833CF0}" type="slidenum">
              <a:t>45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DB8DB6C-CBDC-FA37-E080-12DB656DA2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D9FE4F9-2A77-C911-72EA-66FC2F8F7D0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F35993-3A12-F5AA-15DD-19BBFC257C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6BF09D1-1AB4-4456-999B-4E320021386F}" type="slidenum">
              <a:t>46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36678CD-DAC6-4364-0EFA-77B3E4FF6BE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CB72EFD-756F-5CFC-5093-9360C4CD17C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C8D1B0-F810-BFA3-CDA6-344DBA625D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A2B2248-76EA-4DEA-8D3D-4756932C276F}" type="slidenum">
              <a:t>47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590F7AA-3F39-543E-7260-4B8B6A3973A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18B0DEE-1DD9-3B76-F300-9816D656A23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6AD433-88D9-D31B-3786-D66F5014E16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618A10B-E851-4186-840A-DE582C931C47}" type="slidenum">
              <a:t>48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DE68F84-9F76-E9B9-6049-12458FC83C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F6EE358-F51D-608B-F1BF-AE7F361AC1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CDBF407-56B8-48CE-134B-E25877903AB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951D9AC-55E5-4B3E-A76D-5DCCE65DE7A8}" type="slidenum">
              <a:t>49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8447F4A-9E46-6278-CDF4-98F3BFB0A7F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EECDABF-A974-0804-3BF2-9A98B29A3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CC9435B-B8DC-4116-491D-9359DD95828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EE32F96-5C49-4B23-B544-6BC57A52A97C}" type="slidenum">
              <a:t>5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E306DB8-DA1E-9862-4927-E895BD04C2D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4613220-162C-C107-6D6E-CF38ECE3037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42D70A-00F5-1492-8A1A-03A2853D028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FB69633-CD8B-4027-A389-8435E27538BF}" type="slidenum">
              <a:t>50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5EA96AA-B5EB-0882-1DBA-CF3AB4DC24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F81866E-A8C9-19E4-B31F-00CEE767A8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182655F-D6B5-108A-DAE0-536CCD6945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F6F312B-A5FB-4F1E-AA7E-E59D8ABE1D66}" type="slidenum">
              <a:t>51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FD881AC-9E09-C7F5-C2E3-14FADC6F1F1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937ADD5-EFD1-FE77-D6B3-4FB3BEBF5E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92BE69F-CAF4-93AD-F49F-F2A4D64DB45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19C665-1BFD-46C5-B97E-D4FD71C8764A}" type="slidenum">
              <a:t>52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F47775F-DBE2-15DF-FA19-FB8E9190486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FF38BCF-8347-3DB1-1FCE-4DD7B291EF8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A52098-9736-B9CA-885F-6371469D9AF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4847152-CA64-4959-ADD4-13A824CAAC74}" type="slidenum">
              <a:t>53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EAB5F7F-5B34-B4A8-ECA4-F947BB331FB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7207EAB-5F1D-D573-7D48-B3A08FF545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ADACB4D-B6EF-1D20-22EE-F15071E293E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8D55D16-202A-4CA6-A3E8-1E6ED4BE91CC}" type="slidenum">
              <a:t>54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21AA2AD-A90E-A7EE-AE57-0E6E366C241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7934A28-DCF3-9D23-F93D-19DA1333E4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A1F81A5-409A-F77D-8AF1-E93941E7C1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D643863-351A-403E-87B2-104FE3C7EE51}" type="slidenum">
              <a:t>55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25E4956-83EE-C48A-D348-0DCA9AB4C0A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C16EA17-0B6A-0B6E-D189-15E7E0B834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D8D578-11D9-6FCD-AD2A-FBAADBD5D0A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3C25726-00FF-4052-BD6E-25344422C394}" type="slidenum">
              <a:t>56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4474936-2F74-843C-B433-FBB1EC076D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59F0F4D-961A-D038-B779-AF17F67F4D4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2117CD-A7DB-AEC4-43C8-7C418A24A4A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8C20B91-8161-4716-8A93-795E42161554}" type="slidenum">
              <a:t>57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1D46B5F-5BA5-5E38-FB89-A0B8F66AA04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D5D24B0-08EB-7F0C-2624-17420349AD3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1F93DF2-7C07-BE5E-53A8-185F1566E7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E101DDC-8625-44D5-87B6-67FFC6C18186}" type="slidenum">
              <a:t>58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990CABD-DF40-13B2-E98B-FE7CBE2F994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443F866-6197-A026-9731-B29979829F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AD96319-6BE8-98ED-586D-47E70D0DDE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F6DEBD4-EC3B-4AD1-A179-C0C846383C99}" type="slidenum">
              <a:t>59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336C89E-06C6-CD34-022C-280EAE1FBBC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9DD24F0-3603-FA18-E98C-42D2B4833D1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296107-3E44-3640-C7B0-2A48BB2AD3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77BF8FC-7D39-4883-A358-E35CA26B22DA}" type="slidenum">
              <a:t>6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C266E99-C94F-53B5-9DF2-B702822670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967EC7A-2CA5-E9D0-7292-AFFA5E8339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A34D11-1DF5-C271-CDBF-BF288DBFEE6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2B0943E-D026-4E62-88DB-AFA13B1174A1}" type="slidenum">
              <a:t>60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6AE49D8-8A7B-137B-27AB-92D9CEAC2B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9A58931-E266-6F29-65D3-01F06001FA2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B6D3536-0E16-156C-A647-43BE2985E32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F889604-B182-4837-B9E3-F68EB0430F6A}" type="slidenum">
              <a:t>61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8CA4B26-28F8-0ECC-124F-CDAEAD2DB07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1812620-E2FF-9BB5-95D1-2157B94938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3A9C11-716D-352A-5139-9993ADDAC6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0A0ACBE-725D-4254-BF60-EAD0FAE3E189}" type="slidenum">
              <a:t>62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E298EFF-131F-D0DC-E38A-7B1117A143B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871983F-FC7E-7774-8742-A239C31A8C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4B21CA-E94F-8CFF-C706-943D008922F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086F92E-95E9-422F-9803-BAEED242C139}" type="slidenum">
              <a:t>63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E5BFA66-AB45-4CAD-D313-37E72A437C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162E9CE-E993-1A4A-59DF-6CFE1FA8827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9E06AA2-D0C9-17E0-80A1-D13A27C07E5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D7AD5E7-ECEF-4F2C-8AF3-121B8F84D671}" type="slidenum">
              <a:t>64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51F911C-AEC1-60EE-C87C-30E422EA10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8EF60A0-BE56-6044-8FF0-8B25F46B656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27F496A-4C9B-086F-5A3C-F441C6FDBE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CD895F8-4D5C-4417-A1F8-FE68A6805673}" type="slidenum">
              <a:t>65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81671CF-A719-2191-B594-25833E90B33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F45D681-EEAD-6FC7-2FD8-9AD60BBF1E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DF03F0A-E48A-DA76-9806-FB3813D7E8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2C76FA1-B0E1-4960-9508-6800D7BA5EC4}" type="slidenum">
              <a:t>66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375570C-34B2-DC6D-BC52-A5947ECD3E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DEED42B-13BA-DEDE-C12E-5FF78897961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8F5800-22AA-D561-E844-C0020A46E0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7202CC2-EA2D-41ED-B22C-5EE648335BDF}" type="slidenum">
              <a:t>67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3280A1B-81EB-2A27-2C26-65AA255ED7E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8484932-3257-0FED-405C-E6DFFE959C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89DFAA-EC55-34ED-543B-482EFB8750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A0E57C0-6045-4C61-BE5F-C00D351E2B0D}" type="slidenum">
              <a:t>68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444DDC7-9436-E407-82DB-32639BD5E6B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C95820D-4593-0B58-3BA7-62510104828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CDD4ED-C33B-13CB-B4E1-3B7BA4E5FA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B460EA4-2DFD-4DEC-A62F-F7827E338303}" type="slidenum">
              <a:t>69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59A6118-32D4-5ED8-154A-B4970DC7C5C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C503AEA-4F37-9BFE-A42B-FEC2D7F23F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4E4E535-BA90-A714-4EA9-E8C91E6314D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BDDEC38-91F9-47B7-B299-0EAA13199CFB}" type="slidenum">
              <a:t>7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0FF07EE-B7C7-6A3D-52EE-D4745D5BA8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60ADF95-E0E8-5AFA-0802-40C4E3DBA0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6D5FDF-7925-0F3D-178B-2E19873EA28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81D73FC-E96F-4C68-BA20-6B016774FB5F}" type="slidenum">
              <a:t>70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188ACB0-F574-EFFF-B3D2-808578D8AC5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A9D626E-BD90-E5D1-2C36-B2735524243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B4F054-6E77-BB6A-78F5-F74012185A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E9807E5-B5B9-44B1-B85F-1386E801462F}" type="slidenum">
              <a:t>71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592FF7E-959C-D5AC-A966-155C138FF90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3BA3B85-AE7F-176C-8E0A-2D0B6AECBC5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60E324E-D7FD-94A8-B54D-5A9CF188B98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7A4FADC-651B-4419-A5AF-A06F5DE7884B}" type="slidenum">
              <a:t>72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EC3AF39-6DB4-7C6B-5FE3-09C6FECA25F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42CFB8E-01E4-9215-C57E-16229208AE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445132-419B-EC42-389F-4AC562E78BE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FC6E8A9-839F-410C-AAF8-C8B3D8E57C29}" type="slidenum">
              <a:t>73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0B1A464-E56F-BBB2-05F2-689E7342652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B8E0B8C-CE18-E622-71DB-EBAE4887CA3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2F0517-4C07-5B64-3828-E2BD7BEDF0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55DC95F-6E22-4ACE-8138-16DCB7A02EBE}" type="slidenum">
              <a:t>74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A0C8BCA-5F2D-7029-C48A-BB3E73D5DA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26E9117-E89A-15AA-3195-081087EB72A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180BE6-46EE-A094-DBAD-C6C6FD5791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2282DE8-4A2D-474D-A89D-A42C534857D3}" type="slidenum">
              <a:t>75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85E6442-51B3-21A8-270C-0BD4B64ED39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E53889F-5B1B-A0E4-78FC-45573275895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E002327-841A-8D03-75DB-76E764679E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D91EF87-57DB-42D3-8D12-6A3801D5BFD9}" type="slidenum">
              <a:t>76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044B42E-5906-0F6A-2DE1-94561332ACA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92C1BFF-C777-26B1-659B-D81CDFABC56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3D5D92-CE1C-9B11-DA31-2BB3412919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9B582DB-CB0E-40F6-8F4E-F7875301B0FC}" type="slidenum">
              <a:t>77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6DAA167-C312-42A7-DBE1-B8A4A453FF7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D72A1E9-8DA9-C78F-0265-270881DB48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E29916-E68A-C61F-0AC8-F5B03C3EEAE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53BFFA5-DB41-47C0-BA03-DFBB6F563BBC}" type="slidenum">
              <a:t>78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859FEC4-CF25-3EE7-0DF1-E6D0AA5539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390DA97-6E59-26D5-9D5D-3A11C263713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BAC3E0A-9B48-1ADB-845E-A93C1D3EC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863293-B39F-4002-B9D7-6E02AD78A2FF}" type="slidenum">
              <a:t>79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1DF49C6-D4D8-00E1-7AA6-EB319A176CE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C7A2A6D-1D23-1105-21B0-540262CAA5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CD8AAC5-06D5-9BD5-CA99-CDB146451D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7325B1B-E232-477B-9B7F-DFDCBD99ACE1}" type="slidenum">
              <a:t>8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627F742-ED39-4D94-C65A-8216EF22DD4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D062BBC-75BA-6202-76E1-9A580A7D64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931AB8-1A7C-A36A-DB0E-064175162B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81FB745-0FCA-4E4D-BE26-AD7433C7F1C9}" type="slidenum">
              <a:t>80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CD01695-B86B-4936-10E4-7051750B9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09AA982-0F1B-ED67-D4F2-1E8ED13665D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F64FDE-339C-6440-57A9-CC0FF866DE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2E197DA-08AC-451A-A941-7E5784E30581}" type="slidenum">
              <a:t>81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18CA3F1-68CD-78D9-3001-536D7DFB4C4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D7B60B8-2013-9085-B600-7D85570C4C2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E83E4F-1D5B-2EFA-539C-C29A9858BE5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09CCC92-80BB-4F6B-B8E5-5A4E26C9893C}" type="slidenum">
              <a:t>82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BF6E6CB-E41E-5E1D-CE08-69630652D04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AE3CD9C-D083-D9BB-0819-1F15E48C10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425B84-F4CB-D06C-01D2-9862DE4143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5050F87-21E8-4BCA-9222-9014600869B4}" type="slidenum">
              <a:t>83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BBBFBE4-CA14-71B0-794F-5773759C00F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8B30FFD-6D23-A0B0-7348-2673ED1BB05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0AE38A2-B5AF-0498-61EF-BAEFBBF58BC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0885111-A70E-4A1F-A4C2-AA43954DA591}" type="slidenum">
              <a:t>84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A4DCFD9-25A8-5C64-9925-3332CA43CD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A6A7DCA-57BF-0D55-2EEE-E1F3B83BEC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21717DE-CB79-776D-EDB2-952FA930606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B367122-7405-44F1-AF79-2A4E35107B67}" type="slidenum">
              <a:t>85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77BA75A-BB39-27F7-8F7C-B2AF8A9379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D00945E-D64E-C2F9-47F8-42EF4ADB3C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F8CBE7-DF18-D5C0-59D2-0C2381A892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2D08A9-EA74-4466-B17F-6AA3050C6E88}" type="slidenum">
              <a:t>86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41B0779-37C4-8FEC-41A6-0A8091880A8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F778CB8-9C00-4777-6F9A-33C95AF9F19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A33991-8EF1-7A22-ACCB-DDC2AFDD35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468BF58-8B36-4458-AF2D-B36FB3B46C1B}" type="slidenum">
              <a:t>87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F497D87-2600-387D-916E-BEFAF15CF28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FCD58F7-20AF-BB6B-2F2B-365692573F9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D93492-B390-3AA0-539A-65FF661FF1A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B815A89-DC30-45F7-8807-6B2AA6AEB604}" type="slidenum">
              <a:t>88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DE7860B-18E0-0A69-DAC7-6235BFAACF5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291EC18-5156-26FD-C34C-BF60F625F8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942FC4-463C-3945-9BB4-0C2FBADB33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F0BD3F2-14B1-4FB0-B8F1-4BC0539D0D7B}" type="slidenum">
              <a:t>89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6E6801F-7D61-3B1D-8407-5443040C4F9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3C1D3C8-3DFC-7BF7-1F71-0C6E6BB0A2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B49591-0336-40C1-BD9B-B1FDA8EB3B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F4A27BA-F887-4C5A-8CB6-E778831964C8}" type="slidenum">
              <a:t>9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378EE7E-A9B4-11B6-0BD6-4A733B4321F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C7EC761-A5F7-87D5-55B5-AF9216CFD1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78DF9E-0F22-FF0D-6BC3-4EE65151A05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DE50A96-5A06-433A-B4A5-17BF1C1ED763}" type="slidenum">
              <a:t>90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864B4E7-B2C3-2A72-2C67-E9493B0FAB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C9CFCA-D215-8189-C2C5-BF1BF67FC1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F108A3-716C-F4FB-F09D-FB6C577A57A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BDF31E0-8F8A-4BCA-9198-D753972CAF11}" type="slidenum">
              <a:t>91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371424D-C978-03B3-1ACB-876BEA1B558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724AC4F-A32E-914D-B214-813C9B7A2F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9AE3950-EF43-E880-D31D-643DA0C72D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5932D6E-A909-4480-9999-E7BA668F6F49}" type="slidenum">
              <a:t>92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F5DA099-3572-2403-2E6C-CFADEA467A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619A3EA-FADC-24A7-471F-86745A1985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31363B5-474A-6678-801A-A75084A55AD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C333D0A-6F27-475E-BCB4-DEF8369E345B}" type="slidenum">
              <a:t>93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26B75AD-27DC-B04F-A418-850E49BC6C8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64469E1-3D3F-01D3-D8F3-A77491B2300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EFEC59-C063-6A8E-9932-AB9F4A8783E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2C37E4E-DF96-4998-9D4F-40E561C3175E}" type="slidenum">
              <a:t>94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7DB0F5A-9049-1016-1272-BADCFC548B1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94FB797-7313-7AAB-7F8D-31C7C4D882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299CE09-96C0-A497-FC0B-D8C10707FF4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A24F6A3-16C3-44BE-9D3C-F72283EE0F0E}" type="slidenum">
              <a:t>95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098E1BE-C713-4D9C-A79C-8D2EB68C987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DEC48DC-D228-1235-8F9E-BF316BA7AE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B628F46-5FB4-82BF-189C-663AD59DA1A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A64B0A3-0201-45C3-B54E-B697590A3B95}" type="slidenum">
              <a:t>96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0454EBA-2C40-BFBB-77F0-380CF34465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26C50EE-CB88-97BA-483F-6CF721B0373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12DAD9-7506-39AB-A198-3D4FCFE1F6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F70165D-D31E-400E-BB85-1D241D0E9073}" type="slidenum">
              <a:t>97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739E223-9BD4-6DE7-F78B-649BB2FB568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09FF706-CB02-3849-F0D3-BEDECEFBD2A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6731123-A4CC-BC11-D9A2-271085653EE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65D193E-68D4-4D67-8603-773BF7BFA0E2}" type="slidenum">
              <a:t>98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C86C253-48A7-BC1B-ED55-6A098303BEB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7D521B2-F5EF-89A1-84EF-3086BD2BAF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84D3E-536C-2D07-3AAD-0F28FCC19C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691BBAA-D55C-41D9-B6C1-051F1784449D}" type="slidenum">
              <a:t>99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B3DDADE-AAA0-C499-7F81-2CC7FB836ED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B65DBA8-9B44-973A-9BDA-3E806714596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503A5A-D8D4-3E15-801A-2540A162D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00F4562-482C-EB8A-BA93-536FCEF9D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FE0AEB-AEA7-468D-B031-CB80A2C9A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682988-3D51-49F0-20FA-FA255C1FF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931122-A54F-056A-B60A-E741CA8E9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90512B8-EF1B-43B0-8784-23B1FA120E67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7613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8ED12F-496D-E294-F4EF-63589938A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D1786B-CEE9-3C1F-CAD2-DA9D45939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19F140-A253-608D-7A92-E17F64023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CB45DE-33FA-50FA-B2FA-DB84C6CDC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DEF7BE-3E76-2F1F-E4C0-354F16CC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93DFE6-E740-44C0-B81E-C43FCAD36FF0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7875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51BBA89-6F8C-7F75-6A6F-8E64852F1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C69BB33-592E-731B-332B-56AFECE3E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E47CBA-DBDB-E64C-33EF-AF1DE40A7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A3A1D0-88CB-AECA-8707-DE8069647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8932D4-AE39-2A1E-A096-9FA12C42C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09EFCE-0F86-42B3-BA2C-84A26E13BD34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7536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B964D0-3194-BA95-7422-4A5D9AA4D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9555F2-6565-C5BA-45F1-8623CA6AA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5E516-2867-E269-DCBA-854004903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DFDFA5-D222-7F6B-D100-6C448DF49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01E797-F9DF-E50E-9C4F-481FD888E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AE0BA2-ADAC-41CC-B051-D1637DBD2545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4548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ED9D5C-9487-8E17-FBDD-9BA1B3B71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9E02C6-50F3-2C24-AF0D-C46D7D6BB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DDE3DD-3E12-AA2D-3608-5221AF619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0CEE18-8F25-1F5A-1C5D-4A7EBE495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B6993B-A6A5-1583-89B5-2EE08896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50FD36B-F197-4954-A50E-E04CBA23EA99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990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5B7D8C-D088-E470-6931-6EB8E564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7A22F6-6F39-D60C-D0C4-6A36532E4E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F749D5F-321A-A7EE-6CB8-239C00C1B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68EF2E-C691-5D4B-03D8-C8199C10B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821F7F7-C315-7E7C-4906-39EB32E13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E6103AA-DA5C-E7D8-BA21-9BEDDCDA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C66A27C-A7C1-4474-A14A-DB4D5BEB5FAC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9395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A99E26-50C6-D51F-6EEF-F67EB2518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6179B3-FFC1-259D-4460-0C55DFF7C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6913CE3-F166-5643-FFD6-04C680182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F346DBD-54F1-F135-8676-34D1752350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A7BEAAA-7AA2-7DAB-A07B-C642236FE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8AED4B5-7C17-0C88-CE2A-E9533287E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2F3E905-6667-8CE1-A65A-4B3BCC8DB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B5C8843-6DC7-3D8B-3DCC-1EDD762D2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D34F39-5E98-4F64-B4F8-89281383EDA0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2942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867974-CC30-8CE7-A12D-3113AD617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D8A130C-6BB7-4086-BB41-1B83B68CF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8A06784-89FD-112F-73B3-4587B7EC0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CB569E-F884-AEBC-67E9-3348EB35A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739893A-B1C3-4F2A-A69E-890FAB25CA87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289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037684-50ED-AE7D-27F5-D2CDA155F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35ABDCF-BFD7-51E0-12F7-F4E08C0A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3CE3FD8-D16F-6CA3-B8A2-41F2ADC9A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5A3278C-E178-4F91-989A-5B5407B299A5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942969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4707D6-FC32-456E-D7A5-BCCD2902B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2F3DB1-3697-FFE7-1912-D3A1B8309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499F75C-4A1E-7617-F3D8-1C64923DD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CE2F774-3FD0-5663-5F4B-DFA61AF80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692722-B53B-3D8C-62D4-29EF6A1A0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B839F-3CC3-B450-5BEF-95D1A1BE9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DEF6A1B-359C-4779-851B-0918DE12F9AC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444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36A71E-AE6D-2B38-7AD2-7C9231F9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750611F-50E6-D5E1-813D-4FE53E0D0D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B7DF750-078C-5777-89F4-8A9DC7288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99345B8-1366-0416-6BBF-53BB7AEFD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261D56C-D6C6-D0BB-A5E9-598A63FB0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CE8015-D100-03AE-986F-BFA227F60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D369A9B-C6BD-49E8-8099-5EE4A2171BE2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9403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F2A071-BB41-A3C5-DC34-B74FC3E249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4352BD-563C-05B1-8312-6CB66BBCBA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94F32F-1CC7-DEB4-491D-94EE48E82AD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ru-RU" sz="1400" kern="1200">
                <a:latin typeface="Liberation Serif" pitchFamily="18"/>
                <a:ea typeface="Cantarell" pitchFamily="2"/>
                <a:cs typeface="Noto Sans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8415BB-E6AB-81E3-2A4A-E043A0D65A1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ru-RU" sz="1400" kern="1200">
                <a:latin typeface="Liberation Serif" pitchFamily="18"/>
                <a:ea typeface="Cantarell" pitchFamily="2"/>
                <a:cs typeface="Noto Sans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9B51D6-9C34-BDCE-0A4B-1D13302CA14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ru-RU" sz="1400" kern="1200">
                <a:latin typeface="Liberation Serif" pitchFamily="18"/>
                <a:ea typeface="Cantarell" pitchFamily="2"/>
                <a:cs typeface="Noto Sans" pitchFamily="2"/>
              </a:defRPr>
            </a:lvl1pPr>
          </a:lstStyle>
          <a:p>
            <a:pPr lvl="0"/>
            <a:fld id="{5AE82842-4F9F-43FB-8EE6-955137B60CE3}" type="slidenum"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tabLst/>
        <a:defRPr lang="ru-RU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ru-RU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t.me/devD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github.com/akumidv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kumidv" TargetMode="Externa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.me/devDV" TargetMode="Externa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hyperlink" Target="https://combat-radio.ru/blog/detail/freq/" TargetMode="External"/><Relationship Id="rId3" Type="http://schemas.openxmlformats.org/officeDocument/2006/relationships/hyperlink" Target="https://sch1794s.mskobr.ru/files/Razdelyi_sayta/Kadetyi/PREDPROF_ekzamen/&#1055;&#1088;&#1077;&#1079;&#1077;&#1085;&#1090;&#1072;&#1094;&#1080;&#1103;.pptx.pdf" TargetMode="External"/><Relationship Id="rId7" Type="http://schemas.openxmlformats.org/officeDocument/2006/relationships/hyperlink" Target="https://grfc.ru/grfc/zayav/radioservice/amateur-service/frequency-solutions-of-the-gkrch" TargetMode="Externa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su.ru/xmlui/bitstream/handle/nsu/395/Presentation_KusainovAA.pdf" TargetMode="External"/><Relationship Id="rId5" Type="http://schemas.openxmlformats.org/officeDocument/2006/relationships/hyperlink" Target="https://www.electronika.ru/upload/medialibrary/fce/fce796f9baf6da23bdcb0b4978c08628.pdf" TargetMode="External"/><Relationship Id="rId4" Type="http://schemas.openxmlformats.org/officeDocument/2006/relationships/hyperlink" Target="https://habr.com/ru/company/leader-id/blog/491770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lectronika.ru/upload/medialibrary/fce/fce796f9baf6da23bdcb0b4978c08628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lectronika.ru/upload/medialibrary/fce/fce796f9baf6da23bdcb0b4978c08628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lectronika.ru/upload/medialibrary/fce/fce796f9baf6da23bdcb0b4978c08628.pdf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8C037C-1E4F-8F7B-E049-8BCEB332F39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9D8E1DE8-95D2-D5EF-2709-3F1B58AE96F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0287000" cy="56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9FFF1AC7-5BFD-334F-AB26-7C774D472A1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81069" y="2390115"/>
            <a:ext cx="7061703" cy="3096286"/>
          </a:xfrm>
        </p:spPr>
        <p:txBody>
          <a:bodyPr vert="horz" anchor="ctr">
            <a:normAutofit/>
          </a:bodyPr>
          <a:lstStyle/>
          <a:p>
            <a:pPr lvl="0" algn="ctr" rtl="0"/>
            <a:r>
              <a:rPr lang="ru-RU" sz="6000" b="1" dirty="0">
                <a:solidFill>
                  <a:srgbClr val="3465A4"/>
                </a:solidFill>
                <a:latin typeface="Droid Sans" pitchFamily="34"/>
              </a:rPr>
              <a:t>БПЛА ИТ-шнику: </a:t>
            </a:r>
            <a:br>
              <a:rPr lang="ru-RU" sz="4400" b="1" dirty="0">
                <a:solidFill>
                  <a:srgbClr val="3465A4"/>
                </a:solidFill>
                <a:latin typeface="Droid Sans" pitchFamily="34"/>
              </a:rPr>
            </a:br>
            <a:r>
              <a:rPr lang="ru-RU" sz="4400" dirty="0">
                <a:solidFill>
                  <a:srgbClr val="3465A4"/>
                </a:solidFill>
                <a:latin typeface="Droid Sans" pitchFamily="34"/>
              </a:rPr>
              <a:t>УСТРОЙСТВО, СБОРКА И ВОЗМОЖНОСТИ ДЛЯ ПРОГРАММИРОВАНИЯ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00AB0F3D-444E-DB21-3198-EE3E8D7F5BC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086600" y="2441350"/>
            <a:ext cx="3200400" cy="32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98A38278-55BD-B898-4703-5D79FC6179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19" t="20432" r="3836" b="6"/>
          <a:stretch>
            <a:fillRect/>
          </a:stretch>
        </p:blipFill>
        <p:spPr>
          <a:xfrm>
            <a:off x="181069" y="226080"/>
            <a:ext cx="4343400" cy="220463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9F2825-2F18-357B-CBD6-CC7820211BE3}"/>
              </a:ext>
            </a:extLst>
          </p:cNvPr>
          <p:cNvSpPr txBox="1"/>
          <p:nvPr/>
        </p:nvSpPr>
        <p:spPr>
          <a:xfrm>
            <a:off x="5111715" y="1160603"/>
            <a:ext cx="514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/>
            <a:r>
              <a:rPr lang="ru-RU" sz="1800" dirty="0"/>
              <a:t>Андрей Куминов </a:t>
            </a:r>
            <a:r>
              <a:rPr lang="ru-RU" sz="1800" dirty="0">
                <a:hlinkClick r:id="rId6"/>
              </a:rPr>
              <a:t>http://github.com/akumidv</a:t>
            </a:r>
          </a:p>
          <a:p>
            <a:pPr lvl="0" rtl="0"/>
            <a:r>
              <a:rPr lang="ru-RU" sz="1800" dirty="0"/>
              <a:t>Сообщество </a:t>
            </a:r>
            <a:r>
              <a:rPr lang="ru-RU" sz="1800" dirty="0" err="1"/>
              <a:t>devDV</a:t>
            </a:r>
            <a:r>
              <a:rPr lang="ru-RU" sz="1800" dirty="0"/>
              <a:t> (Хабаровск) </a:t>
            </a:r>
            <a:r>
              <a:rPr lang="ru-RU" sz="1800" dirty="0">
                <a:hlinkClick r:id="rId7"/>
              </a:rPr>
              <a:t>http://t.me/devDV</a:t>
            </a:r>
            <a:r>
              <a:rPr lang="ru-RU" sz="1800" dirty="0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32BC9-518B-AF7E-5EC2-D2B874F5D5C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ШТРАФЫ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070A7D-88C1-CBE8-14C3-3E469C4B042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>
            <a:normAutofit fontScale="70000" lnSpcReduction="20000"/>
          </a:bodyPr>
          <a:lstStyle/>
          <a:p>
            <a:pPr lvl="0" rtl="0"/>
            <a:r>
              <a:rPr lang="ru-RU"/>
              <a:t>Несоблюдение правил использовани БПЛА, ст. 11.4 КоАП РФ: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20−50 тысяч рублей для граждан;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50−150 тысяч рублей для должностных лиц;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250−500 тысяч рублей для организаций.</a:t>
            </a:r>
          </a:p>
          <a:p>
            <a:pPr lvl="0" rtl="0"/>
            <a:br>
              <a:rPr lang="ru-RU"/>
            </a:br>
            <a:r>
              <a:rPr lang="ru-RU"/>
              <a:t>Нарушение право неприкосновенности личной жизни, ст. 137 УК РФ: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штраф до 200 тысяч рублей или лишение свободы сроком до 24 месяцев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353BCF-EE62-D07B-E415-ECB2039A68A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 Clover - Клевер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B36566-B9AF-FFD2-885B-D472117387D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26600"/>
            <a:ext cx="4753800" cy="3288239"/>
          </a:xfrm>
        </p:spPr>
        <p:txBody>
          <a:bodyPr vert="horz">
            <a:normAutofit lnSpcReduction="10000"/>
          </a:bodyPr>
          <a:lstStyle/>
          <a:p>
            <a:pPr lvl="0" rtl="0">
              <a:buSzPct val="45000"/>
              <a:buFont typeface="StarSymbol"/>
              <a:buChar char="●"/>
            </a:pPr>
            <a:r>
              <a:rPr lang="ru-RU"/>
              <a:t>Конструктор + симулятор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Готовый Raspberry Pi образ для запуска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Документация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Сообщество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615ABB-3C71-720D-8B7C-A7B4490757A1}"/>
              </a:ext>
            </a:extLst>
          </p:cNvPr>
          <p:cNvSpPr txBox="1"/>
          <p:nvPr/>
        </p:nvSpPr>
        <p:spPr>
          <a:xfrm>
            <a:off x="5355719" y="5029200"/>
            <a:ext cx="4359240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https://github.com/CopterExpress/clover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A17DF3B5-28F2-EBE3-6044-DE67728B58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99160" y="1884600"/>
            <a:ext cx="4359240" cy="200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C5A577-549F-D88D-1E7C-5C009B1B61A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5D9115-D10C-F63D-0EB2-6E8E5F0AE02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 algn="ctr" rtl="0"/>
            <a:endParaRPr lang="ru-RU" sz="4800" b="1">
              <a:solidFill>
                <a:srgbClr val="3465A4"/>
              </a:solidFill>
            </a:endParaRPr>
          </a:p>
          <a:p>
            <a:pPr lvl="0" algn="ctr" rtl="0"/>
            <a:r>
              <a:rPr lang="ru-RU" sz="4800" b="1">
                <a:solidFill>
                  <a:srgbClr val="3465A4"/>
                </a:solidFill>
              </a:rPr>
              <a:t>ЭМУЛЯТОРЫ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FB3FFDB-248A-C0AD-4786-CA162CFB065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>
            <a:normAutofit fontScale="92500" lnSpcReduction="10000"/>
          </a:bodyPr>
          <a:lstStyle/>
          <a:p>
            <a:pPr lvl="0" algn="l" rtl="0"/>
            <a:r>
              <a:rPr lang="ru-RU"/>
              <a:t>Коллекция библиотк для различных языков для взаимодействия с MAVLink системами: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контроллерами дронов,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эмуляторами,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камерами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наземными системами</a:t>
            </a:r>
          </a:p>
          <a:p>
            <a:pPr lvl="0" rtl="0">
              <a:buSzPct val="45000"/>
              <a:buFont typeface="StarSymbol"/>
              <a:buChar char="●"/>
            </a:pPr>
            <a:endParaRPr lang="ru-RU"/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3C4FF2ED-A9AA-D3CC-5721-E4F97683A8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93560" y="228600"/>
            <a:ext cx="3207240" cy="491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FC4EDE-CEEB-F1FB-5188-1F65C243E7F2}"/>
              </a:ext>
            </a:extLst>
          </p:cNvPr>
          <p:cNvSpPr txBox="1"/>
          <p:nvPr/>
        </p:nvSpPr>
        <p:spPr>
          <a:xfrm>
            <a:off x="228600" y="4874399"/>
            <a:ext cx="4709880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https://mavsdk.mavlink.io/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F96AC-DF1A-1310-B153-96174C69E2D6}"/>
              </a:ext>
            </a:extLst>
          </p:cNvPr>
          <p:cNvSpPr txBox="1"/>
          <p:nvPr/>
        </p:nvSpPr>
        <p:spPr>
          <a:xfrm>
            <a:off x="228600" y="5179499"/>
            <a:ext cx="98514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Установить окружение https://github.com/PX4/PX4-Autopilot/blob/main/Tools/setup/ubuntu.sh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D75B1-FFBA-9AE9-F7DB-EE0FF8A711F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PX4 Firmware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3C0C3D-9AB2-A007-05A7-761F01A3AD0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2599" y="4114800"/>
            <a:ext cx="6582599" cy="1371599"/>
          </a:xfrm>
        </p:spPr>
        <p:txBody>
          <a:bodyPr vert="horz"/>
          <a:lstStyle/>
          <a:p>
            <a:pPr lvl="0" rtl="0"/>
            <a:r>
              <a:rPr lang="ru-RU" sz="1400"/>
              <a:t>wget https://github.com/PX4/PX4-Autopilot/blob/main/Tools/setup/ubuntu.sh</a:t>
            </a:r>
            <a:br>
              <a:rPr lang="ru-RU" sz="1400"/>
            </a:br>
            <a:r>
              <a:rPr lang="ru-RU" sz="1400"/>
              <a:t>wget https://github.com/PX4/PX4-Autopilot/blob/main/Tools/setup/requirements.txt</a:t>
            </a:r>
            <a:br>
              <a:rPr lang="ru-RU" sz="1400"/>
            </a:br>
            <a:r>
              <a:rPr lang="ru-RU" sz="1400"/>
              <a:t>./ubuntu.sh</a:t>
            </a:r>
            <a:br>
              <a:rPr lang="ru-RU" sz="1400"/>
            </a:br>
            <a:r>
              <a:rPr lang="ru-RU" sz="1400"/>
              <a:t>pip3 -r requirements.txt</a:t>
            </a:r>
            <a:br>
              <a:rPr lang="ru-RU" sz="1400"/>
            </a:br>
            <a:r>
              <a:rPr lang="ru-RU" sz="1400"/>
              <a:t>git clone https://github.com/PX4/Firmware.git PX4_Firmware</a:t>
            </a:r>
            <a:br>
              <a:rPr lang="ru-RU" sz="1400"/>
            </a:br>
            <a:endParaRPr lang="ru-RU" sz="1400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47E2DF00-633B-D8D4-3914-D0C77CF83C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76160" y="1046880"/>
            <a:ext cx="5653440" cy="2980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924B80-63AE-CE33-F8A7-BA36744226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СХЕМА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19D18C46-CD34-58FD-24EA-2E5685DD763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47446" y="1011848"/>
            <a:ext cx="6193108" cy="1381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C6644F7B-761F-3490-0D76-3F394511905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-52920" y="2285999"/>
            <a:ext cx="10079640" cy="3561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E5B44E-710A-CE76-4BE5-0AF43BE4430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indent="18360" rtl="0"/>
            <a:r>
              <a:rPr lang="ru-RU" b="1">
                <a:solidFill>
                  <a:srgbClr val="3465A4"/>
                </a:solidFill>
              </a:rPr>
              <a:t>jMAVSim with SITL: quadro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93E49D-CC1D-757B-E19C-97A810C6C3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28600" y="4617000"/>
            <a:ext cx="9071640" cy="1326600"/>
          </a:xfrm>
        </p:spPr>
        <p:txBody>
          <a:bodyPr vert="horz"/>
          <a:lstStyle/>
          <a:p>
            <a:pPr lvl="0" rtl="0"/>
            <a:r>
              <a:rPr lang="ru-RU" sz="2200"/>
              <a:t>cd PX4_Firmware</a:t>
            </a:r>
            <a:br>
              <a:rPr lang="ru-RU" sz="2200"/>
            </a:br>
            <a:r>
              <a:rPr lang="ru-RU" sz="2200"/>
              <a:t>make px4_sitl jmavsim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AAC3ED-001F-5077-2232-0775762A9C04}"/>
              </a:ext>
            </a:extLst>
          </p:cNvPr>
          <p:cNvSpPr txBox="1"/>
          <p:nvPr/>
        </p:nvSpPr>
        <p:spPr>
          <a:xfrm>
            <a:off x="6251331" y="5139720"/>
            <a:ext cx="3614468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https://github.com/PX4/jMAVSim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2D124F47-2B5D-BCBA-33B8-E00BE6A2705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1153800"/>
            <a:ext cx="8686800" cy="31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C34521-7234-37EE-4D7E-F550962E2E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Gazebo: Quadrotor, Plane, VTOL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0E37EE-CFF1-DD20-386B-57D720F7C70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275F3-8112-06B8-CAD6-4A7E54522329}"/>
              </a:ext>
            </a:extLst>
          </p:cNvPr>
          <p:cNvSpPr txBox="1"/>
          <p:nvPr/>
        </p:nvSpPr>
        <p:spPr>
          <a:xfrm>
            <a:off x="3807069" y="5139720"/>
            <a:ext cx="6078531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https://github.com/jonasvautherin/px4-gazebo-headless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4F78A-3A31-E973-0890-4E4470B8B814}"/>
              </a:ext>
            </a:extLst>
          </p:cNvPr>
          <p:cNvSpPr txBox="1"/>
          <p:nvPr/>
        </p:nvSpPr>
        <p:spPr>
          <a:xfrm>
            <a:off x="3807070" y="4682520"/>
            <a:ext cx="6022730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https://gazebosim.org/home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3179800A-AD8E-D6FD-26FC-BD7AB0AB44A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999" y="1106640"/>
            <a:ext cx="7392240" cy="357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45309-468A-33EE-A1FD-7F74D5E6DAF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ru-RU"/>
              <a:t>GAZEBO + DOCKER + PYTHON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618FE7-9AF1-E3C9-4EF5-544E833338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22EFA5A6-456B-8253-19E9-3CA12A8311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799" y="1172520"/>
            <a:ext cx="8686800" cy="347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275F37-1CBB-7D86-FB0F-31F271C25715}"/>
              </a:ext>
            </a:extLst>
          </p:cNvPr>
          <p:cNvSpPr txBox="1"/>
          <p:nvPr/>
        </p:nvSpPr>
        <p:spPr>
          <a:xfrm>
            <a:off x="914400" y="4682520"/>
            <a:ext cx="86868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Docker: https://github.com/jonasvautherin/px4-gazebo-headless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CA67C-D0E8-9626-72CC-70EAD008931A}"/>
              </a:ext>
            </a:extLst>
          </p:cNvPr>
          <p:cNvSpPr txBox="1"/>
          <p:nvPr/>
        </p:nvSpPr>
        <p:spPr>
          <a:xfrm>
            <a:off x="914400" y="5139720"/>
            <a:ext cx="891539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Примеры: https://github.com/mavlink/MAVSDK-Python/tree/master/examples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E18FEC-9105-FF3E-CB82-2AE5CD18F4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74160"/>
            <a:ext cx="10058400" cy="1250280"/>
          </a:xfrm>
        </p:spPr>
        <p:txBody>
          <a:bodyPr vert="horz"/>
          <a:lstStyle/>
          <a:p>
            <a:pPr lvl="0" rtl="0"/>
            <a:r>
              <a:rPr lang="ru-RU" sz="4200" b="1">
                <a:solidFill>
                  <a:srgbClr val="3465A4"/>
                </a:solidFill>
              </a:rPr>
              <a:t>GAZEBO + QGroundControl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7A0477-80FB-462D-54CD-F1BFAA26935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05283194-4E9B-994D-E758-D48D668F8AD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46520" y="1143000"/>
            <a:ext cx="8097479" cy="451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916886-0CD0-1400-5072-FFAE847E33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ДРУГИЕ СИМУЛЯТОРЫ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4B863D9-A6EF-FAC9-66AC-386A895554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ru-RU"/>
              <a:t>FlightGear Simulation — погода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JSBSim: Plane, Quadrotor, Hexarotor - Сложное моделирование полетной динамики (включая ротацию земли)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AirSim  Unreal Engine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3744F-7084-10EB-834C-713D3109697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8738C5-ACC8-1F54-8655-54228BA2DA5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 algn="ctr" rtl="0"/>
            <a:endParaRPr lang="ru-RU" sz="4800" b="1">
              <a:solidFill>
                <a:srgbClr val="3465A4"/>
              </a:solidFill>
              <a:latin typeface="Droid Sans" pitchFamily="34"/>
            </a:endParaRPr>
          </a:p>
          <a:p>
            <a:pPr lvl="0" algn="ctr" rtl="0"/>
            <a:r>
              <a:rPr lang="ru-RU" sz="4800" b="1">
                <a:solidFill>
                  <a:srgbClr val="3465A4"/>
                </a:solidFill>
                <a:latin typeface="Droid Sans" pitchFamily="34"/>
              </a:rPr>
              <a:t>РАДИО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4ABCBD-855D-49BA-AD93-B6564FC6661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0CCF4B-067B-A808-0A2E-07B7E31069D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 algn="ctr" rtl="0"/>
            <a:endParaRPr lang="ru-RU" sz="4400" b="1">
              <a:solidFill>
                <a:srgbClr val="3465A4"/>
              </a:solidFill>
            </a:endParaRPr>
          </a:p>
          <a:p>
            <a:pPr lvl="0" algn="ctr" rtl="0"/>
            <a:r>
              <a:rPr lang="ru-RU" sz="4400" b="1">
                <a:solidFill>
                  <a:srgbClr val="3465A4"/>
                </a:solidFill>
              </a:rPr>
              <a:t>ЗАДАЧИ РАЗРАБОТКИ В ДРОНАХ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B70A19-4382-3162-767F-65BAA43661A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РАЗРАБОТКА В ОПЕНСОРС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C08186-5178-09D6-164F-FDDA025CCE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>
            <a:normAutofit fontScale="77500" lnSpcReduction="20000"/>
          </a:bodyPr>
          <a:lstStyle/>
          <a:p>
            <a:pPr lvl="0" rtl="0">
              <a:buSzPct val="45000"/>
              <a:buFont typeface="StarSymbol"/>
              <a:buChar char="●"/>
            </a:pPr>
            <a:r>
              <a:rPr lang="ru-RU"/>
              <a:t>Полетный контроллер PX4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Пульты OpenTX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Настройка дрона QgroundControl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Проткол связи с дроном ELRS/mLRS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Протокол коммуникации MAVLINK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Протоколы передачи видео OpenHD/Ez-WifiBroadcast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Симуляторы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54C237-89B4-DB64-717C-119B706EAAD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РАЗРАБОТКА ДЛЯ ДРОНОВ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DF815D-E1F2-77C9-4DEC-7DC97C2AAF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ru-RU"/>
              <a:t>ПО используемое в беспилотниках и управлении ими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ПО для работы с навесным оборудованием и обработки его результатов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D4FA1-8D31-7C53-7C34-34B5A20D6DB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МАШИННОЕ ЗРЕНИЕ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B174AB68-02CF-2A63-8B7A-F9E866B614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29040" y="3657600"/>
            <a:ext cx="365796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AAE8F392-B4CA-8034-22C5-71C663289E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26600"/>
            <a:ext cx="5896800" cy="3288239"/>
          </a:xfrm>
        </p:spPr>
        <p:txBody>
          <a:bodyPr vert="horz">
            <a:noAutofit/>
          </a:bodyPr>
          <a:lstStyle/>
          <a:p>
            <a:pPr lvl="0" rtl="0">
              <a:buSzPct val="45000"/>
              <a:buFont typeface="StarSymbol"/>
              <a:buChar char="●"/>
            </a:pPr>
            <a:r>
              <a:rPr lang="ru-RU" sz="2400" dirty="0"/>
              <a:t>Детекция и управление в точке посадки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2400" dirty="0"/>
              <a:t>Детекция и управление к объекту в полете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2400" dirty="0"/>
              <a:t>Детекция и управление к объекту на земле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2400" dirty="0"/>
              <a:t>Следование маршруту в сложном рельефе или погодных условиях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F88B2F59-E3F7-5987-30B5-754D894B185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875280" y="1055880"/>
            <a:ext cx="2853360" cy="209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BA28CC-A23F-514F-C646-E0572252F5A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МАШИННОЕ ОБУЧЕНИЕ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857CCD-931F-13F9-9E6A-A135B6BD0A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28600" y="1326600"/>
            <a:ext cx="7543799" cy="3288239"/>
          </a:xfrm>
        </p:spPr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ru-RU" dirty="0"/>
              <a:t>Распознавание дронов: радио, видео, аудио, </a:t>
            </a:r>
            <a:r>
              <a:rPr lang="ru-RU" dirty="0" err="1"/>
              <a:t>лидар</a:t>
            </a:r>
            <a:endParaRPr lang="ru-RU" dirty="0"/>
          </a:p>
          <a:p>
            <a:pPr lvl="0" rtl="0">
              <a:buSzPct val="45000"/>
              <a:buFont typeface="StarSymbol"/>
              <a:buChar char="●"/>
            </a:pPr>
            <a:r>
              <a:rPr lang="ru-RU" dirty="0"/>
              <a:t>Оптимизация маршрутов: погода, рельеф, нормативные требования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dirty="0"/>
              <a:t>Сервисные модели со сбором статистики и прогнозирование отказов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1F65B7-D808-A468-4BC3-AD5D22AF11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ПРЕДМЕТНЫЕ ML МОДЕЛИ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C703F2-8262-0D22-9562-63593ED24DE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26600"/>
            <a:ext cx="6125400" cy="3288239"/>
          </a:xfrm>
        </p:spPr>
        <p:txBody>
          <a:bodyPr vert="horz">
            <a:noAutofit/>
          </a:bodyPr>
          <a:lstStyle/>
          <a:p>
            <a:pPr lvl="0" rtl="0">
              <a:buSzPct val="45000"/>
              <a:buFont typeface="StarSymbol"/>
              <a:buChar char="●"/>
            </a:pPr>
            <a:r>
              <a:rPr lang="ru-RU" sz="2800" dirty="0"/>
              <a:t>Детекции неисправностей объектов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2800" dirty="0"/>
              <a:t>3D Маршруты обследования стационарных объектов (вышки, здания)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2800" dirty="0"/>
              <a:t>Коррекция искажений результатов обследования дронов с существующими метрологически выверенными моделями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F92737B1-A0A7-57D0-3597-5C6BB1EFA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12520" y="1371599"/>
            <a:ext cx="248868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324780-12A9-C5C7-71B8-7B23B82FB79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ЗАДАЧА СЕТИ УПРАВЛЕНИЯ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0229AB-B508-8C46-8C6E-85CBE8F19C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28600" y="1143000"/>
            <a:ext cx="9601200" cy="3657600"/>
          </a:xfrm>
        </p:spPr>
        <p:txBody>
          <a:bodyPr vert="horz">
            <a:noAutofit/>
          </a:bodyPr>
          <a:lstStyle/>
          <a:p>
            <a:pPr lvl="0" rtl="0"/>
            <a:r>
              <a:rPr lang="ru-RU" sz="2800" dirty="0"/>
              <a:t>Вариант: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2800" dirty="0"/>
              <a:t>Протокол связи </a:t>
            </a:r>
            <a:r>
              <a:rPr lang="ru-RU" sz="2800" dirty="0" err="1"/>
              <a:t>LoRa</a:t>
            </a:r>
            <a:r>
              <a:rPr lang="ru-RU" sz="2800" dirty="0"/>
              <a:t>, сеть </a:t>
            </a:r>
            <a:r>
              <a:rPr lang="ru-RU" sz="2800" dirty="0" err="1"/>
              <a:t>LoRaWan</a:t>
            </a:r>
            <a:endParaRPr lang="ru-RU" sz="2800" dirty="0"/>
          </a:p>
          <a:p>
            <a:pPr lvl="0" rtl="0">
              <a:buSzPct val="45000"/>
              <a:buFont typeface="StarSymbol"/>
              <a:buChar char="●"/>
            </a:pPr>
            <a:r>
              <a:rPr lang="ru-RU" sz="2800" dirty="0"/>
              <a:t>Шлюзы по сотовой модели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2800" dirty="0"/>
              <a:t>Управление коммутацией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2800" dirty="0"/>
              <a:t>Передача разных видов трафика, шифрование,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2800" dirty="0"/>
              <a:t>Транспондеры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2800" dirty="0"/>
              <a:t>Принудительное управление от доверенных центров (аэропорт)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5338B3-442F-2A90-5358-25167EC0BDD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4C046-3574-9041-CF37-ACEE0FD9444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>
            <a:normAutofit fontScale="92500" lnSpcReduction="10000"/>
          </a:bodyPr>
          <a:lstStyle/>
          <a:p>
            <a:pPr lvl="0" algn="ctr" rtl="0"/>
            <a:endParaRPr lang="ru-RU" sz="6600" b="1" dirty="0">
              <a:solidFill>
                <a:srgbClr val="3465A4"/>
              </a:solidFill>
            </a:endParaRPr>
          </a:p>
          <a:p>
            <a:pPr lvl="0" algn="ctr" rtl="0"/>
            <a:r>
              <a:rPr lang="ru-RU" sz="6600" b="1" dirty="0">
                <a:solidFill>
                  <a:srgbClr val="3465A4"/>
                </a:solidFill>
              </a:rPr>
              <a:t>ВОПРОСЫ?</a:t>
            </a:r>
          </a:p>
          <a:p>
            <a:pPr lvl="0" algn="l" rtl="0"/>
            <a:endParaRPr lang="ru-RU" dirty="0"/>
          </a:p>
          <a:p>
            <a:pPr lvl="0" algn="l" rtl="0"/>
            <a:r>
              <a:rPr lang="ru-RU" sz="1500" dirty="0"/>
              <a:t>Андрей Куминов </a:t>
            </a:r>
            <a:r>
              <a:rPr lang="ru-RU" sz="1500" dirty="0">
                <a:hlinkClick r:id="rId3"/>
              </a:rPr>
              <a:t>http://github.com/akumidv</a:t>
            </a:r>
          </a:p>
          <a:p>
            <a:pPr lvl="0" rtl="0"/>
            <a:r>
              <a:rPr lang="ru-RU" sz="1500" dirty="0"/>
              <a:t>Сообщество </a:t>
            </a:r>
            <a:r>
              <a:rPr lang="ru-RU" sz="1500" dirty="0" err="1"/>
              <a:t>devDV</a:t>
            </a:r>
            <a:r>
              <a:rPr lang="ru-RU" sz="1500" dirty="0"/>
              <a:t> (Хабаровск) </a:t>
            </a:r>
            <a:r>
              <a:rPr lang="ru-RU" sz="1500" dirty="0">
                <a:hlinkClick r:id="rId4"/>
              </a:rPr>
              <a:t>http://t.me/devDV</a:t>
            </a:r>
            <a:r>
              <a:rPr lang="ru-RU" sz="1500" dirty="0"/>
              <a:t> 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692799-12FC-5080-DFAC-B47E61F988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59" y="226440"/>
            <a:ext cx="9071640" cy="94644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Использованные материалы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F11D1-8288-FBB5-85D0-B7641B47296F}"/>
              </a:ext>
            </a:extLst>
          </p:cNvPr>
          <p:cNvSpPr txBox="1"/>
          <p:nvPr/>
        </p:nvSpPr>
        <p:spPr>
          <a:xfrm>
            <a:off x="504359" y="1326960"/>
            <a:ext cx="9071640" cy="340812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ru-RU" sz="13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Bak Разрешение на полет дрона в 2022-м https://habr.com/ru/post/599399/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ru-RU" sz="13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Ларин Е.А. Качалин А.М. Беспилотные летательные аппараты. Квадрокоптеры.  </a:t>
            </a:r>
            <a:r>
              <a:rPr lang="ru-RU" sz="13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https://sch1794s.mskobr.ru/files/Razdelyi_sayta/Kadetyi/PREDPROF_ekzamen/Презентация.pptx.pdf</a:t>
            </a:r>
            <a:r>
              <a:rPr lang="ru-RU" sz="13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ru-RU" sz="13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Bett328 Дрон для любителя: устройство и принципы программирования </a:t>
            </a:r>
            <a:r>
              <a:rPr lang="ru-RU" sz="13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https://habr.com/ru/company/leader-id/blog/491770/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ru-RU" sz="13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Овченков Н. Технические аспекты использования систем обнаружения и противодействия БПЛА на объектах гражданской авиации </a:t>
            </a:r>
            <a:r>
              <a:rPr lang="ru-RU" sz="13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5"/>
              </a:rPr>
              <a:t>https://www.electronika.ru/upload/medialibrary/fce/fce796f9baf6da23bdcb0b4978c08628.pdf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ru-RU" sz="13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Unnamed.ru "Перспективы создания систем автоматической посадки БПЛА на надводный корабль с использованием интеллектуальной системы технического зрения https://fcpir.ru/upload/iblock/4ca/corebofs000080000l2n4tcf82av2bro_presentation.pdf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ru-RU" sz="13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Кирсанов РАЗРАБОТКА СИСТЕМЫ УПРАВЛЕНИЯ БЕСПИЛОТНЫМ ЛЕТАТЕЛЬНЫМ АППАРАТОМ ПО ЗАДАННОЙ ТРАЕКТОРИИ </a:t>
            </a:r>
            <a:r>
              <a:rPr lang="ru-RU" sz="13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6"/>
              </a:rPr>
              <a:t>https://nsu.ru/xmlui/bitstream/handle/nsu/395/Presentation_KusainovAA.pdf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ru-RU" sz="13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Любительская служба Частоты, решения ГКРЧ </a:t>
            </a:r>
            <a:r>
              <a:rPr lang="ru-RU" sz="13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7"/>
              </a:rPr>
              <a:t>https://grfc.ru/grfc/zayav/radioservice/amateur-service/frequency-solutions-of-the-gkrch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ru-RU" sz="13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Фиксированная служба Частоты, системы, стандарты, технологии, решения ГКРЧ https://grfc.ru/grfc/zayav/radioservice/fixed-service/frequencies-system-standards-solutions-of-the-gkrch/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ru-RU" sz="13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Разрешенные и безлицензионные частоты радиостанций </a:t>
            </a:r>
            <a:r>
              <a:rPr lang="ru-RU" sz="13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8"/>
              </a:rPr>
              <a:t>https://combat-radio.ru/blog/detail/freq/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ru-RU" sz="13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Вход в Aeronet: запуск автономного квадрокоптера в виртуальной среде https://habr.com/ru/post/434220/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06329E4-BE5F-C829-9F32-3FF146AAEB23}"/>
              </a:ext>
            </a:extLst>
          </p:cNvPr>
          <p:cNvGraphicFramePr>
            <a:graphicFrameLocks noGrp="1"/>
          </p:cNvGraphicFramePr>
          <p:nvPr/>
        </p:nvGraphicFramePr>
        <p:xfrm>
          <a:off x="357480" y="1820880"/>
          <a:ext cx="9472319" cy="3645720"/>
        </p:xfrm>
        <a:graphic>
          <a:graphicData uri="http://schemas.openxmlformats.org/drawingml/2006/table">
            <a:tbl>
              <a:tblPr firstRow="1" bandRow="1">
                <a:tableStyleId>{C323CD95-15A8-4E29-B60C-9966EF06291E}</a:tableStyleId>
              </a:tblPr>
              <a:tblGrid>
                <a:gridCol w="2458080">
                  <a:extLst>
                    <a:ext uri="{9D8B030D-6E8A-4147-A177-3AD203B41FA5}">
                      <a16:colId xmlns:a16="http://schemas.microsoft.com/office/drawing/2014/main" val="144681865"/>
                    </a:ext>
                  </a:extLst>
                </a:gridCol>
                <a:gridCol w="1479240">
                  <a:extLst>
                    <a:ext uri="{9D8B030D-6E8A-4147-A177-3AD203B41FA5}">
                      <a16:colId xmlns:a16="http://schemas.microsoft.com/office/drawing/2014/main" val="2312787891"/>
                    </a:ext>
                  </a:extLst>
                </a:gridCol>
                <a:gridCol w="1627919">
                  <a:extLst>
                    <a:ext uri="{9D8B030D-6E8A-4147-A177-3AD203B41FA5}">
                      <a16:colId xmlns:a16="http://schemas.microsoft.com/office/drawing/2014/main" val="1275825580"/>
                    </a:ext>
                  </a:extLst>
                </a:gridCol>
                <a:gridCol w="3907080">
                  <a:extLst>
                    <a:ext uri="{9D8B030D-6E8A-4147-A177-3AD203B41FA5}">
                      <a16:colId xmlns:a16="http://schemas.microsoft.com/office/drawing/2014/main" val="1487617776"/>
                    </a:ext>
                  </a:extLst>
                </a:gridCol>
              </a:tblGrid>
              <a:tr h="719640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Частота, МГц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b="1"/>
                      </a:pPr>
                      <a:r>
                        <a:rPr lang="ru-RU" sz="18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Мощность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b="1"/>
                      </a:pPr>
                      <a:r>
                        <a:rPr lang="ru-RU" sz="18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Регистрация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b="1"/>
                      </a:pPr>
                      <a:r>
                        <a:rPr lang="ru-RU" sz="18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Назначение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485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26,957-27,283</a:t>
                      </a:r>
                      <a:b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</a:b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  <a:ea typeface="Noto Sans CJK SC" pitchFamily="2"/>
                        <a:cs typeface="Lohit Devanagari" pitchFamily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10мВт</a:t>
                      </a:r>
                      <a:b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</a:b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  <a:ea typeface="Noto Sans CJK SC" pitchFamily="2"/>
                        <a:cs typeface="Lohit Devanagari" pitchFamily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Управление моделями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18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28,0-28,2, </a:t>
                      </a:r>
                      <a:b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</a:b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40,66-40,7  (усил.антенны 3Дб)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1Вт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Управление моделями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670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40,66-40,70 (усил.антенны 3Дб)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20мВт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Не спецаилизир.уст-ва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47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433,075-434,79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20мВт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Не спецаилизир.уст-ва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971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459 - 460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31мВт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Требуется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Не спецаилизир.уст-ва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233925"/>
                  </a:ext>
                </a:extLst>
              </a:tr>
            </a:tbl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8B943CC-90DD-0648-3C95-D2CB03421EF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94644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РАЗРЕШЕННЫЕ ЧАСТОТЫ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6BE663-77B1-69E3-3ED2-20BF5F1D6F6C}"/>
              </a:ext>
            </a:extLst>
          </p:cNvPr>
          <p:cNvSpPr txBox="1"/>
          <p:nvPr/>
        </p:nvSpPr>
        <p:spPr>
          <a:xfrm>
            <a:off x="337680" y="997560"/>
            <a:ext cx="9742320" cy="602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Решение ГКРЧ №07-20-03-001 от 7 мая 2007 года «О выделении полос радиочастот устройствам малого радиуса действия»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F62ABDDF-2D71-74BC-764D-CA9BB160D6B3}"/>
              </a:ext>
            </a:extLst>
          </p:cNvPr>
          <p:cNvGraphicFramePr>
            <a:graphicFrameLocks noGrp="1"/>
          </p:cNvGraphicFramePr>
          <p:nvPr/>
        </p:nvGraphicFramePr>
        <p:xfrm>
          <a:off x="147960" y="785160"/>
          <a:ext cx="9696239" cy="4812120"/>
        </p:xfrm>
        <a:graphic>
          <a:graphicData uri="http://schemas.openxmlformats.org/drawingml/2006/table">
            <a:tbl>
              <a:tblPr firstRow="1" bandRow="1">
                <a:tableStyleId>{C323CD95-15A8-4E29-B60C-9966EF06291E}</a:tableStyleId>
              </a:tblPr>
              <a:tblGrid>
                <a:gridCol w="2421360">
                  <a:extLst>
                    <a:ext uri="{9D8B030D-6E8A-4147-A177-3AD203B41FA5}">
                      <a16:colId xmlns:a16="http://schemas.microsoft.com/office/drawing/2014/main" val="209724144"/>
                    </a:ext>
                  </a:extLst>
                </a:gridCol>
                <a:gridCol w="1379159">
                  <a:extLst>
                    <a:ext uri="{9D8B030D-6E8A-4147-A177-3AD203B41FA5}">
                      <a16:colId xmlns:a16="http://schemas.microsoft.com/office/drawing/2014/main" val="3697959599"/>
                    </a:ext>
                  </a:extLst>
                </a:gridCol>
                <a:gridCol w="1626480">
                  <a:extLst>
                    <a:ext uri="{9D8B030D-6E8A-4147-A177-3AD203B41FA5}">
                      <a16:colId xmlns:a16="http://schemas.microsoft.com/office/drawing/2014/main" val="2697264171"/>
                    </a:ext>
                  </a:extLst>
                </a:gridCol>
                <a:gridCol w="4269240">
                  <a:extLst>
                    <a:ext uri="{9D8B030D-6E8A-4147-A177-3AD203B41FA5}">
                      <a16:colId xmlns:a16="http://schemas.microsoft.com/office/drawing/2014/main" val="3960933683"/>
                    </a:ext>
                  </a:extLst>
                </a:gridCol>
              </a:tblGrid>
              <a:tr h="605880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Частота, МГц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b="1"/>
                      </a:pPr>
                      <a:r>
                        <a:rPr lang="ru-RU" sz="18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Мощность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b="1"/>
                      </a:pPr>
                      <a:r>
                        <a:rPr lang="ru-RU" sz="18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Регистрация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b="1"/>
                      </a:pPr>
                      <a:r>
                        <a:rPr lang="ru-RU" sz="18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Назначение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59977"/>
                  </a:ext>
                </a:extLst>
              </a:tr>
              <a:tr h="861839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864–865, 866–868, 868,7–869,2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25 мВт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Устройства интернета вещей» и сетей транспортной телематики с 1.12.2020 только производства РФ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298541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864-865, 868,7-869,2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25 мВт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Неспециализир.уст-ва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595644"/>
                  </a:ext>
                </a:extLst>
              </a:tr>
              <a:tr h="861839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2400 (2400-2483,5)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100 мВт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Устройства малого радиуса действия для передачи данных (Wi-Fi), вне помещений антенна до 10м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452745"/>
                  </a:ext>
                </a:extLst>
              </a:tr>
              <a:tr h="605880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5725-5875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25 мВт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Не спецаилизир.уст-ва, антена не выше 5м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265547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5795-5815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200мВт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Требуется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Телематические уст-ва на транспорте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97846"/>
                  </a:ext>
                </a:extLst>
              </a:tr>
              <a:tr h="605880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5150-5350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100 мВт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Устройства малого радиуса действия для передачи данных в помещениях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152454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5650-5825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100 мВт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На борут воздуш.судов выше 3км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262025"/>
                  </a:ext>
                </a:extLst>
              </a:tr>
            </a:tbl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670E33-949C-4677-EB45-B8E1104C092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-32040"/>
            <a:ext cx="9071640" cy="94644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РАЗРЕШЕННЫЕ ЧАСТОТЫ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321C3-7937-CD55-0791-8D3E779E39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-179280"/>
            <a:ext cx="9071640" cy="130500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КАК РАБОТАЕТ РАДИОКАНАЛ?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F37FF509-A328-0285-C8AF-80AA6B39654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7480" y="1070999"/>
            <a:ext cx="3985920" cy="44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ADBBD962-4412-382A-DD66-90956875C78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486399" y="2118600"/>
            <a:ext cx="3429000" cy="15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87A9A7-2FAD-3F0C-CE82-4AE8770EE9D8}"/>
              </a:ext>
            </a:extLst>
          </p:cNvPr>
          <p:cNvSpPr txBox="1"/>
          <p:nvPr/>
        </p:nvSpPr>
        <p:spPr>
          <a:xfrm>
            <a:off x="5486399" y="1601640"/>
            <a:ext cx="3886200" cy="4557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Потери передачи сигнала 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F1C84-5069-0DD3-2A26-D917C8634A68}"/>
              </a:ext>
            </a:extLst>
          </p:cNvPr>
          <p:cNvSpPr txBox="1"/>
          <p:nvPr/>
        </p:nvSpPr>
        <p:spPr>
          <a:xfrm>
            <a:off x="4572000" y="3887640"/>
            <a:ext cx="5257800" cy="13701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Где:</a:t>
            </a:r>
            <a:br>
              <a:rPr lang="ru-RU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</a:br>
            <a:r>
              <a:rPr lang="ru-RU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- Gпер – усиление антенны (направленной)</a:t>
            </a:r>
            <a:br>
              <a:rPr lang="ru-RU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</a:br>
            <a:r>
              <a:rPr lang="ru-RU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- Sпр – площадь приема антены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- r – расстояние от передатчика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319956-6D8B-9D3E-DE2A-0F356E93D53E}"/>
              </a:ext>
            </a:extLst>
          </p:cNvPr>
          <p:cNvSpPr txBox="1"/>
          <p:nvPr/>
        </p:nvSpPr>
        <p:spPr>
          <a:xfrm>
            <a:off x="4114800" y="5257800"/>
            <a:ext cx="57150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1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Жутяев С.Г. Любительсткая радиостанция УКВ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A7CD68-FBFD-91B1-DBB3-26BED51F40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-59040"/>
            <a:ext cx="9071640" cy="1064520"/>
          </a:xfrm>
        </p:spPr>
        <p:txBody>
          <a:bodyPr vert="horz"/>
          <a:lstStyle/>
          <a:p>
            <a:pPr lvl="0" rtl="0"/>
            <a:r>
              <a:rPr lang="ru-RU" sz="3600" b="1">
                <a:solidFill>
                  <a:srgbClr val="3465A4"/>
                </a:solidFill>
                <a:latin typeface="Droid Sans" pitchFamily="34"/>
              </a:rPr>
              <a:t>ЧАСТОТА, ДЛИНА ВОЛНЫ, МОДУЛЯЦИЯ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5948B80-2E88-1C2C-FCF5-091831DCAA6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827144C8-9C78-64DD-544E-6F808406792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486399" y="1326600"/>
            <a:ext cx="3853439" cy="3796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347D5CA2-EC9A-04DE-27F4-CE3DD79F1D1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2800" y="1371599"/>
            <a:ext cx="4995000" cy="3288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B1445C-7B1F-D3CF-42CC-AF9538CC67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46800"/>
            <a:ext cx="9071640" cy="130500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МОДУЛЯЦИЯ ЦИФРОВОГО СИГНАЛА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90C8D4-BEE2-E3A9-1077-A1087A577E4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6C466164-4622-A077-3D65-28281A6C6B5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36999" y="1351800"/>
            <a:ext cx="6263999" cy="347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37C13B-DA9D-2E26-21E1-F05571BC3298}"/>
              </a:ext>
            </a:extLst>
          </p:cNvPr>
          <p:cNvSpPr txBox="1"/>
          <p:nvPr/>
        </p:nvSpPr>
        <p:spPr>
          <a:xfrm>
            <a:off x="4685760" y="5258160"/>
            <a:ext cx="5394240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5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https://habr.com/ru/company/megafon/blog/331082/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A1F41-582F-B8B3-AED0-327819F76EC8}"/>
              </a:ext>
            </a:extLst>
          </p:cNvPr>
          <p:cNvSpPr txBox="1"/>
          <p:nvPr/>
        </p:nvSpPr>
        <p:spPr>
          <a:xfrm>
            <a:off x="228600" y="4800600"/>
            <a:ext cx="7442640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Амплитудная, частотная и фазовая модуляции дискретного сигнала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64E14B-9C2E-F976-6474-8F82C89D74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94644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ГАРМОНИКИ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940327-F89A-E459-AB07-F195FDD9BC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326600"/>
            <a:ext cx="3092056" cy="3288239"/>
          </a:xfrm>
        </p:spPr>
        <p:txBody>
          <a:bodyPr vert="horz">
            <a:noAutofit/>
          </a:bodyPr>
          <a:lstStyle/>
          <a:p>
            <a:pPr lvl="0" algn="l" rtl="0">
              <a:spcBef>
                <a:spcPts val="600"/>
              </a:spcBef>
            </a:pPr>
            <a:r>
              <a:rPr lang="ru-RU" sz="2000" dirty="0"/>
              <a:t>Кратны основной частоте</a:t>
            </a:r>
          </a:p>
          <a:p>
            <a:pPr lvl="0" algn="l" rtl="0">
              <a:spcBef>
                <a:spcPts val="600"/>
              </a:spcBef>
            </a:pPr>
            <a:r>
              <a:rPr lang="ru-RU" sz="2000" dirty="0"/>
              <a:t>Частота 144, гармоники:</a:t>
            </a:r>
          </a:p>
          <a:p>
            <a:pPr lvl="0" algn="l" rtl="0">
              <a:spcBef>
                <a:spcPts val="600"/>
              </a:spcBef>
              <a:buSzPct val="45000"/>
              <a:buFont typeface="StarSymbol"/>
              <a:buChar char="●"/>
            </a:pPr>
            <a:r>
              <a:rPr lang="ru-RU" sz="2000" dirty="0"/>
              <a:t>1я 288Мгц</a:t>
            </a:r>
          </a:p>
          <a:p>
            <a:pPr lvl="0" algn="l" rtl="0">
              <a:spcBef>
                <a:spcPts val="600"/>
              </a:spcBef>
              <a:buSzPct val="45000"/>
              <a:buFont typeface="StarSymbol"/>
              <a:buChar char="●"/>
            </a:pPr>
            <a:r>
              <a:rPr lang="ru-RU" sz="2000" dirty="0"/>
              <a:t>2я 432Мгц</a:t>
            </a:r>
          </a:p>
          <a:p>
            <a:pPr lvl="0" algn="l" rtl="0">
              <a:spcBef>
                <a:spcPts val="600"/>
              </a:spcBef>
              <a:buSzPct val="45000"/>
              <a:buFont typeface="StarSymbol"/>
              <a:buChar char="●"/>
            </a:pPr>
            <a:r>
              <a:rPr lang="ru-RU" sz="2000" dirty="0"/>
              <a:t>3я 576Мгц</a:t>
            </a:r>
          </a:p>
          <a:p>
            <a:pPr lvl="0" algn="l" rtl="0">
              <a:spcBef>
                <a:spcPts val="600"/>
              </a:spcBef>
              <a:buSzPct val="45000"/>
              <a:buFont typeface="StarSymbol"/>
              <a:buChar char="●"/>
            </a:pPr>
            <a:r>
              <a:rPr lang="ru-RU" sz="2000" dirty="0"/>
              <a:t>4я 720Мгц</a:t>
            </a:r>
          </a:p>
          <a:p>
            <a:pPr lvl="0" algn="l" rtl="0">
              <a:spcBef>
                <a:spcPts val="600"/>
              </a:spcBef>
              <a:buSzPct val="45000"/>
              <a:buFont typeface="StarSymbol"/>
              <a:buChar char="●"/>
            </a:pPr>
            <a:r>
              <a:rPr lang="ru-RU" sz="2000" dirty="0"/>
              <a:t>5я 864Мгц</a:t>
            </a:r>
          </a:p>
          <a:p>
            <a:pPr lvl="0" algn="l" rtl="0">
              <a:spcBef>
                <a:spcPts val="600"/>
              </a:spcBef>
              <a:buSzPct val="45000"/>
              <a:buFont typeface="StarSymbol"/>
              <a:buChar char="●"/>
            </a:pPr>
            <a:r>
              <a:rPr lang="ru-RU" sz="2000" dirty="0"/>
              <a:t>6я 1008Мгц</a:t>
            </a:r>
          </a:p>
          <a:p>
            <a:pPr lvl="0" algn="l" rtl="0">
              <a:spcBef>
                <a:spcPts val="600"/>
              </a:spcBef>
              <a:buSzPct val="45000"/>
              <a:buFont typeface="StarSymbol"/>
              <a:buChar char="●"/>
            </a:pPr>
            <a:r>
              <a:rPr lang="ru-RU" sz="2000" dirty="0"/>
              <a:t>7я 1152Мгц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890EAD8B-C432-5A9F-62EA-DCBD536FBE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24720" y="1371959"/>
            <a:ext cx="5905079" cy="3428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3F576-1395-D281-F1D1-2914F45454F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093" y="-118440"/>
            <a:ext cx="9957532" cy="1183320"/>
          </a:xfrm>
        </p:spPr>
        <p:txBody>
          <a:bodyPr vert="horz"/>
          <a:lstStyle/>
          <a:p>
            <a:pPr lvl="0" rtl="0"/>
            <a:r>
              <a:rPr lang="ru-RU" sz="4000" b="1" dirty="0">
                <a:solidFill>
                  <a:srgbClr val="3465A4"/>
                </a:solidFill>
                <a:latin typeface="Droid Sans" pitchFamily="34"/>
              </a:rPr>
              <a:t>РАЗМЕР АНТЕННЫ И ДЛИНА ВОЛНЫ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5EB3AC-6318-4C47-5E3F-2700023232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E206C013-2AC7-52F3-B418-F453E7E1D6D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6720" y="1143000"/>
            <a:ext cx="933660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91DF31-7241-51C3-5037-83101D69559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-279360"/>
            <a:ext cx="9071640" cy="195732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НАПРАВЛЕННАЯ И НЕНАПРАВЛЕННАЯ АНТЕННА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9B32FC-EF78-3165-986A-CFEA26DEAFE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29682FB0-B28D-C392-A248-021522D506D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19240" y="1234800"/>
            <a:ext cx="7796160" cy="29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A78889-77D4-879B-62FC-6BACE7188F6D}"/>
              </a:ext>
            </a:extLst>
          </p:cNvPr>
          <p:cNvSpPr txBox="1"/>
          <p:nvPr/>
        </p:nvSpPr>
        <p:spPr>
          <a:xfrm>
            <a:off x="703384" y="4242600"/>
            <a:ext cx="8458200" cy="13701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Отличаются коэффициентом усиления – во сколько раз нужно увеличить мощность у не направленной антенны, чтобы получить сигнал той же мощности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4497FA-5505-6A70-D8ED-9AF9DCC2A3D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 anchorCtr="0">
            <a:spAutoFit/>
          </a:bodyPr>
          <a:lstStyle/>
          <a:p>
            <a:pPr rtl="0"/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FE926F-BD9A-0ABB-2C1A-62246CA8F6B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/>
        <p:txBody>
          <a:bodyPr vert="horz" anchor="ctr"/>
          <a:lstStyle/>
          <a:p>
            <a:pPr lvl="0" algn="ctr" rtl="0"/>
            <a:r>
              <a:rPr lang="ru-RU" sz="4800" b="1">
                <a:solidFill>
                  <a:srgbClr val="3465A4"/>
                </a:solidFill>
                <a:latin typeface="Droid Sans" pitchFamily="34"/>
              </a:rPr>
              <a:t>РЕГУЛИРОВАНИЕ БПЛА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6CF416-1212-07C3-48FC-EB696EDB45D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46800"/>
            <a:ext cx="9071640" cy="1305000"/>
          </a:xfrm>
        </p:spPr>
        <p:txBody>
          <a:bodyPr vert="horz">
            <a:spAutoFit/>
          </a:bodyPr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ПРИМЕР УКВ АНТЕННЫ ДЛЯ СВЯЗИ ЧЕРЕЗ ЛУНУ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FCB18CF8-1A91-14E6-E4A0-1BC97CDC4A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3000" y="1600200"/>
            <a:ext cx="8000999" cy="44027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E65D75-CFDC-D960-4503-11F0CC0FC739}"/>
              </a:ext>
            </a:extLst>
          </p:cNvPr>
          <p:cNvSpPr txBox="1"/>
          <p:nvPr/>
        </p:nvSpPr>
        <p:spPr>
          <a:xfrm>
            <a:off x="2514600" y="1288440"/>
            <a:ext cx="4941719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432 Мгц – 128 антен, нужно 25Вт для связи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33FDD5-D274-F57B-5F14-E5BD70A0F48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rtl="0"/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1110DE2-5CC1-576D-0FFE-F8374030C2E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/>
        <p:txBody>
          <a:bodyPr vert="horz" anchor="ctr"/>
          <a:lstStyle/>
          <a:p>
            <a:pPr lvl="0" algn="ctr" rtl="0"/>
            <a:r>
              <a:rPr lang="ru-RU" sz="4800" b="1">
                <a:solidFill>
                  <a:srgbClr val="3465A4"/>
                </a:solidFill>
                <a:latin typeface="Droid Sans" pitchFamily="34"/>
              </a:rPr>
              <a:t>ПРИМЕНЕНИЕ И ЗАДАЧИ МАССОВОСТИ ИСПОЛЬЗОВАНИЯ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560607-D74C-020C-2B48-6E87231642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946440"/>
          </a:xfrm>
        </p:spPr>
        <p:txBody>
          <a:bodyPr vert="horz"/>
          <a:lstStyle/>
          <a:p>
            <a:pPr lvl="0" rtl="0"/>
            <a:r>
              <a:rPr lang="ru-RU" sz="4200" b="1">
                <a:solidFill>
                  <a:srgbClr val="3465A4"/>
                </a:solidFill>
                <a:latin typeface="Droid Sans" pitchFamily="34"/>
              </a:rPr>
              <a:t>ДРОН — ЭТО НОСИТЕЛЬ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05F33-3D0B-1054-A99A-C3F8040CDF65}"/>
              </a:ext>
            </a:extLst>
          </p:cNvPr>
          <p:cNvSpPr txBox="1"/>
          <p:nvPr/>
        </p:nvSpPr>
        <p:spPr>
          <a:xfrm>
            <a:off x="228600" y="639000"/>
            <a:ext cx="5943600" cy="4878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marL="0" marR="0" lvl="0" indent="0" algn="l" rtl="0" hangingPunct="0">
              <a:buNone/>
              <a:tabLst/>
            </a:pPr>
            <a:endParaRPr lang="ru-RU" sz="2800" b="1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algn="l" rtl="0" hangingPunct="0">
              <a:buNone/>
              <a:tabLst/>
            </a:pPr>
            <a:r>
              <a:rPr lang="ru-RU" sz="4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Оснащение дрона:</a:t>
            </a:r>
            <a:br>
              <a:rPr lang="ru-RU" sz="4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</a:br>
            <a:endParaRPr lang="ru-RU" sz="42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r>
              <a:rPr lang="ru-RU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Видео и датчики</a:t>
            </a:r>
          </a:p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r>
              <a:rPr lang="ru-RU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Крепление для перевозки груза</a:t>
            </a:r>
          </a:p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r>
              <a:rPr lang="ru-RU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Сброс</a:t>
            </a:r>
          </a:p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r>
              <a:rPr lang="ru-RU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Распыление</a:t>
            </a:r>
          </a:p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r>
              <a:rPr lang="ru-RU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Устройства: радиоретранслятор, освещение, съем информации...</a:t>
            </a:r>
          </a:p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endParaRPr lang="ru-RU" sz="32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endParaRPr lang="ru-RU" sz="32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BF69D566-2BBF-A182-1768-CF54F8E554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72400" y="1371599"/>
            <a:ext cx="38574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BDF88A-8A53-C853-ADAA-93C19E40EC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0"/>
            <a:ext cx="9071640" cy="946440"/>
          </a:xfrm>
        </p:spPr>
        <p:txBody>
          <a:bodyPr vert="horz"/>
          <a:lstStyle/>
          <a:p>
            <a:pPr lvl="0" rtl="0"/>
            <a:r>
              <a:rPr lang="ru-RU" sz="4200" b="1">
                <a:solidFill>
                  <a:srgbClr val="3465A4"/>
                </a:solidFill>
                <a:latin typeface="Droid Sans" pitchFamily="34"/>
              </a:rPr>
              <a:t>ПРИМЕНЕНИЕ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C6509AF0-EC4C-8BA6-8393-21746C606F1C}"/>
              </a:ext>
            </a:extLst>
          </p:cNvPr>
          <p:cNvGraphicFramePr>
            <a:graphicFrameLocks noGrp="1"/>
          </p:cNvGraphicFramePr>
          <p:nvPr/>
        </p:nvGraphicFramePr>
        <p:xfrm>
          <a:off x="276480" y="1091519"/>
          <a:ext cx="9600839" cy="4576200"/>
        </p:xfrm>
        <a:graphic>
          <a:graphicData uri="http://schemas.openxmlformats.org/drawingml/2006/table">
            <a:tbl>
              <a:tblPr firstRow="1" bandRow="1">
                <a:tableStyleId>{C323CD95-15A8-4E29-B60C-9966EF06291E}</a:tableStyleId>
              </a:tblPr>
              <a:tblGrid>
                <a:gridCol w="3982320">
                  <a:extLst>
                    <a:ext uri="{9D8B030D-6E8A-4147-A177-3AD203B41FA5}">
                      <a16:colId xmlns:a16="http://schemas.microsoft.com/office/drawing/2014/main" val="3100530415"/>
                    </a:ext>
                  </a:extLst>
                </a:gridCol>
                <a:gridCol w="1086120">
                  <a:extLst>
                    <a:ext uri="{9D8B030D-6E8A-4147-A177-3AD203B41FA5}">
                      <a16:colId xmlns:a16="http://schemas.microsoft.com/office/drawing/2014/main" val="1551970687"/>
                    </a:ext>
                  </a:extLst>
                </a:gridCol>
                <a:gridCol w="1061280">
                  <a:extLst>
                    <a:ext uri="{9D8B030D-6E8A-4147-A177-3AD203B41FA5}">
                      <a16:colId xmlns:a16="http://schemas.microsoft.com/office/drawing/2014/main" val="182434801"/>
                    </a:ext>
                  </a:extLst>
                </a:gridCol>
                <a:gridCol w="1320120">
                  <a:extLst>
                    <a:ext uri="{9D8B030D-6E8A-4147-A177-3AD203B41FA5}">
                      <a16:colId xmlns:a16="http://schemas.microsoft.com/office/drawing/2014/main" val="427827129"/>
                    </a:ext>
                  </a:extLst>
                </a:gridCol>
                <a:gridCol w="833759">
                  <a:extLst>
                    <a:ext uri="{9D8B030D-6E8A-4147-A177-3AD203B41FA5}">
                      <a16:colId xmlns:a16="http://schemas.microsoft.com/office/drawing/2014/main" val="193054977"/>
                    </a:ext>
                  </a:extLst>
                </a:gridCol>
                <a:gridCol w="1317240">
                  <a:extLst>
                    <a:ext uri="{9D8B030D-6E8A-4147-A177-3AD203B41FA5}">
                      <a16:colId xmlns:a16="http://schemas.microsoft.com/office/drawing/2014/main" val="1420744709"/>
                    </a:ext>
                  </a:extLst>
                </a:gridCol>
              </a:tblGrid>
              <a:tr h="719640"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5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Видео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500"/>
                      </a:pPr>
                      <a:r>
                        <a:rPr lang="ru-RU" sz="15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Грузовой подвес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500"/>
                      </a:pPr>
                      <a:r>
                        <a:rPr lang="ru-RU" sz="15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Распыление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500"/>
                      </a:pPr>
                      <a:r>
                        <a:rPr lang="ru-RU" sz="15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Сброс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500"/>
                      </a:pPr>
                      <a:r>
                        <a:rPr lang="ru-RU" sz="15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Подвес устройств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54578"/>
                  </a:ext>
                </a:extLst>
              </a:tr>
              <a:tr h="717120">
                <a:tc>
                  <a:txBody>
                    <a:bodyPr/>
                    <a:lstStyle/>
                    <a:p>
                      <a:pPr marL="0" marR="0" lvl="0" indent="0" algn="l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Аэрофотосъемка, картография и топографическая съемка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600"/>
                      </a:pPr>
                      <a:r>
                        <a:rPr lang="ru-RU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Привязка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267743"/>
                  </a:ext>
                </a:extLst>
              </a:tr>
              <a:tr h="412560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Сельское хозяйство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Распознавание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486605"/>
                  </a:ext>
                </a:extLst>
              </a:tr>
              <a:tr h="436679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Поисково-спасательные работы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Распознавание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527942"/>
                  </a:ext>
                </a:extLst>
              </a:tr>
              <a:tr h="452160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Обследование инфраструктуры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Распознавание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507090"/>
                  </a:ext>
                </a:extLst>
              </a:tr>
              <a:tr h="502560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Экологический мониторинг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Распознавание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940462"/>
                  </a:ext>
                </a:extLst>
              </a:tr>
              <a:tr h="721080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Доставка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" pitchFamily="2"/>
                          <a:cs typeface="Lohit Devanagari" pitchFamily="2"/>
                        </a:rPr>
                        <a:t>Распознавание зоны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251397"/>
                  </a:ext>
                </a:extLst>
              </a:tr>
            </a:tbl>
          </a:graphicData>
        </a:graphic>
      </p:graphicFrame>
      <p:pic>
        <p:nvPicPr>
          <p:cNvPr id="4" name="">
            <a:extLst>
              <a:ext uri="{FF2B5EF4-FFF2-40B4-BE49-F238E27FC236}">
                <a16:creationId xmlns:a16="http://schemas.microsoft.com/office/drawing/2014/main" id="{B55CE719-1DE7-8E01-0398-A9E3248E4A8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61279" y="1876680"/>
            <a:ext cx="610920" cy="40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2ACE6F3A-A852-F38D-08B2-F0FAFC2AE69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704280" y="2562840"/>
            <a:ext cx="610920" cy="40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4456F4A7-FC10-3C06-2630-D283B8510D9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61279" y="2562480"/>
            <a:ext cx="610920" cy="40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F3397100-B748-C1A1-86EB-D52D3BC50F6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03320" y="3108600"/>
            <a:ext cx="610920" cy="40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2E04A38A-66CF-9D1B-FFCE-0034AE3C564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915399" y="2562840"/>
            <a:ext cx="610920" cy="40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">
            <a:extLst>
              <a:ext uri="{FF2B5EF4-FFF2-40B4-BE49-F238E27FC236}">
                <a16:creationId xmlns:a16="http://schemas.microsoft.com/office/drawing/2014/main" id="{58659AF7-F060-51C4-FF90-ED1DAB9040D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865720" y="3130919"/>
            <a:ext cx="610920" cy="40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">
            <a:extLst>
              <a:ext uri="{FF2B5EF4-FFF2-40B4-BE49-F238E27FC236}">
                <a16:creationId xmlns:a16="http://schemas.microsoft.com/office/drawing/2014/main" id="{FBBC9FB3-FF0E-1136-9787-33B7710C983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915399" y="3705839"/>
            <a:ext cx="610920" cy="40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">
            <a:extLst>
              <a:ext uri="{FF2B5EF4-FFF2-40B4-BE49-F238E27FC236}">
                <a16:creationId xmlns:a16="http://schemas.microsoft.com/office/drawing/2014/main" id="{2BBC5FE4-40B8-DBDB-05C4-1EE9DFE5530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866080" y="3130919"/>
            <a:ext cx="610920" cy="40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">
            <a:extLst>
              <a:ext uri="{FF2B5EF4-FFF2-40B4-BE49-F238E27FC236}">
                <a16:creationId xmlns:a16="http://schemas.microsoft.com/office/drawing/2014/main" id="{69AB52FC-18B9-7169-3661-9DEDB659FD7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882280" y="4240440"/>
            <a:ext cx="610920" cy="40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">
            <a:extLst>
              <a:ext uri="{FF2B5EF4-FFF2-40B4-BE49-F238E27FC236}">
                <a16:creationId xmlns:a16="http://schemas.microsoft.com/office/drawing/2014/main" id="{1FB0ED55-32B7-56BA-58BF-97538399FF9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847279" y="4848840"/>
            <a:ext cx="610920" cy="40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">
            <a:extLst>
              <a:ext uri="{FF2B5EF4-FFF2-40B4-BE49-F238E27FC236}">
                <a16:creationId xmlns:a16="http://schemas.microsoft.com/office/drawing/2014/main" id="{B90B1451-0F41-FEC5-0BC0-394DDA53241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61279" y="4800600"/>
            <a:ext cx="610920" cy="40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">
            <a:extLst>
              <a:ext uri="{FF2B5EF4-FFF2-40B4-BE49-F238E27FC236}">
                <a16:creationId xmlns:a16="http://schemas.microsoft.com/office/drawing/2014/main" id="{190B806C-219D-8134-3AF6-65D76F8B49E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61640" y="4800600"/>
            <a:ext cx="610920" cy="40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">
            <a:extLst>
              <a:ext uri="{FF2B5EF4-FFF2-40B4-BE49-F238E27FC236}">
                <a16:creationId xmlns:a16="http://schemas.microsoft.com/office/drawing/2014/main" id="{6125B39F-7DEF-5066-9215-C955C1DAC58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839360" y="3127320"/>
            <a:ext cx="610920" cy="408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6EA268-8140-4A67-FEEE-D2C8AD58C0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0"/>
            <a:ext cx="9071640" cy="94644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ПРИЧИНЫ ПОПУЛЯРНОСТИ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0275C9-DFA8-866D-9621-4AD4F6D86D8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5400" y="1143000"/>
            <a:ext cx="7039800" cy="3288239"/>
          </a:xfrm>
        </p:spPr>
        <p:txBody>
          <a:bodyPr vert="horz"/>
          <a:lstStyle/>
          <a:p>
            <a:pPr lvl="0" algn="l" rtl="0"/>
            <a:r>
              <a:rPr lang="ru-RU" sz="2600"/>
              <a:t>Дешевый носитель (час):</a:t>
            </a:r>
          </a:p>
          <a:p>
            <a:pPr lvl="0" algn="l" rtl="0">
              <a:buSzPct val="45000"/>
              <a:buFont typeface="StarSymbol"/>
              <a:buChar char="●"/>
            </a:pPr>
            <a:r>
              <a:rPr lang="ru-RU" sz="2600"/>
              <a:t>«Ан-2» ~30-35 т.р.</a:t>
            </a:r>
          </a:p>
          <a:p>
            <a:pPr lvl="0" algn="l" rtl="0">
              <a:buSzPct val="45000"/>
              <a:buFont typeface="StarSymbol"/>
              <a:buChar char="●"/>
            </a:pPr>
            <a:r>
              <a:rPr lang="ru-RU" sz="2600"/>
              <a:t>«Ми-8» ~80-100 т.р.</a:t>
            </a:r>
          </a:p>
          <a:p>
            <a:pPr lvl="0" algn="l" rtl="0">
              <a:buSzPct val="45000"/>
              <a:buFont typeface="StarSymbol"/>
              <a:buChar char="●"/>
            </a:pPr>
            <a:r>
              <a:rPr lang="ru-RU" sz="2600"/>
              <a:t>Самолетный БПЛА 10-30кг ~5-10 т.р.</a:t>
            </a:r>
          </a:p>
          <a:p>
            <a:pPr lvl="0" algn="l" rtl="0">
              <a:buSzPct val="45000"/>
              <a:buFont typeface="StarSymbol"/>
              <a:buChar char="●"/>
            </a:pPr>
            <a:r>
              <a:rPr lang="ru-RU" sz="2600"/>
              <a:t>Коптер (без оператора) — 0,05-1 т.р.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81F8D7-667D-B1DE-5A40-1E79767809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-279360"/>
            <a:ext cx="9071640" cy="195732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СЕБЕСТОИМОСТЬ ЧАСА РАБОТЫ 3 КГ КОПТЕРА БЕЗ ОПЕРАТОРА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9D97E03-7D27-16D6-52C8-44B5031B426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28600" y="1512360"/>
            <a:ext cx="5715000" cy="3974040"/>
          </a:xfrm>
        </p:spPr>
        <p:txBody>
          <a:bodyPr vert="horz">
            <a:normAutofit fontScale="40000" lnSpcReduction="20000"/>
          </a:bodyPr>
          <a:lstStyle/>
          <a:p>
            <a:pPr lvl="0" rtl="0"/>
            <a:r>
              <a:rPr lang="ru-RU"/>
              <a:t>Расходные материалы на 500 часов работы (500 циклов зарядки 3х аккумуляторов по 20 мин.):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Комплект двигателей х1 — 3 т.р.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Аккумулятор х3 — 9 т.р.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Пропеллеры х10 — 3 т.р.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Электричество 500х0.25кВт х 6 руб. = 0.75 т.р.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Остальное оборудование, приведенная с 5 тыс. часов к 500 часам стоимость 40 тыс.руб. -&gt; 4 тыс.руб.</a:t>
            </a:r>
          </a:p>
          <a:p>
            <a:pPr lvl="0" rtl="0"/>
            <a:endParaRPr lang="ru-RU"/>
          </a:p>
          <a:p>
            <a:pPr lvl="0" rtl="0"/>
            <a:r>
              <a:rPr lang="ru-RU"/>
              <a:t>19,75 тыс.руб. за 500 часов = 39.5 руб./час</a:t>
            </a:r>
          </a:p>
          <a:p>
            <a:pPr lvl="0" rtl="0"/>
            <a:endParaRPr lang="ru-RU"/>
          </a:p>
          <a:p>
            <a:pPr lvl="0" rtl="0"/>
            <a:r>
              <a:rPr lang="ru-RU" b="1">
                <a:solidFill>
                  <a:srgbClr val="FF8000"/>
                </a:solidFill>
              </a:rPr>
              <a:t>УДЕШЕВЛЕНИЕ — СНИЖЕНИЕ РОЛИ ОПЕРАТОРА</a:t>
            </a:r>
            <a:br>
              <a:rPr lang="ru-RU"/>
            </a:br>
            <a:r>
              <a:rPr lang="ru-RU"/>
              <a:t>  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1C3C77D1-28C3-AF67-32D3-026A661E4D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92799" y="1362960"/>
            <a:ext cx="3640680" cy="415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889350-32FA-8114-6045-83D5658E1F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46800"/>
            <a:ext cx="9071640" cy="130500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ЗАДАЧИ ИЗ-ЗА МАССОВОГО ИСПОЛЬЗОВАНИЯ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2917AA-9DAD-5330-C04C-62BEC089C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" y="1600200"/>
            <a:ext cx="5715000" cy="3886200"/>
          </a:xfrm>
        </p:spPr>
        <p:txBody>
          <a:bodyPr vert="horz">
            <a:normAutofit fontScale="85000" lnSpcReduction="10000"/>
          </a:bodyPr>
          <a:lstStyle/>
          <a:p>
            <a:pPr lvl="0" rtl="0">
              <a:buSzPct val="45000"/>
              <a:buFont typeface="StarSymbol"/>
              <a:buChar char="●"/>
            </a:pPr>
            <a:r>
              <a:rPr lang="ru-RU"/>
              <a:t>Управление трафиком и контроль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Противодействие нарушениям и безопасность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Автоматическая дозарядка/заправка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Обслуживание/ремонт/запчасти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Обучение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Страхование</a:t>
            </a:r>
          </a:p>
          <a:p>
            <a:pPr lvl="0" rtl="0">
              <a:buSzPct val="45000"/>
              <a:buFont typeface="StarSymbol"/>
              <a:buChar char="●"/>
            </a:pPr>
            <a:endParaRPr lang="ru-RU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388F854B-5ECC-C8AA-79CF-5B437D4C1C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43600" y="1600200"/>
            <a:ext cx="2057039" cy="2057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17CC3180-D7E4-795A-54CA-9663D66F30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81519" y="2865960"/>
            <a:ext cx="2529360" cy="26204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F47B38-9468-645C-23D5-0DC6AA63C6B6}"/>
              </a:ext>
            </a:extLst>
          </p:cNvPr>
          <p:cNvSpPr txBox="1"/>
          <p:nvPr/>
        </p:nvSpPr>
        <p:spPr>
          <a:xfrm>
            <a:off x="8025840" y="1600200"/>
            <a:ext cx="2032560" cy="13701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1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DJI Matrice M210 3,8кг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1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            +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1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Cessna 172N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1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082B58-04ED-D7DC-F08F-F2F46888F2C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94644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СИЛА УДАРА ДРОНА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E0F263B-8FF0-4D4C-72A1-44B8ACBEC24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28600" y="1283760"/>
            <a:ext cx="5896800" cy="3288239"/>
          </a:xfrm>
        </p:spPr>
        <p:txBody>
          <a:bodyPr vert="horz">
            <a:normAutofit fontScale="55000" lnSpcReduction="20000"/>
          </a:bodyPr>
          <a:lstStyle/>
          <a:p>
            <a:pPr lvl="0" rtl="0"/>
            <a:r>
              <a:rPr lang="ru-RU"/>
              <a:t>F = m*V/t , m = F/g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2кг * 50км/ч / (0.05 с * 3,6) = 544 Ньютон = 56 кг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2кг *100км/ч /  (0.05 с * 3,6) = 1110 Ньютон = 112 кг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5кг * 50км/ч / (0.05 с * 3,6)  = 1388 Ньютон = 140 кг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5кг *100км/ч / (0.05 с * 3,6)  = 2776 Ньютон = 280 кг</a:t>
            </a:r>
          </a:p>
          <a:p>
            <a:pPr lvl="0" rtl="0"/>
            <a:endParaRPr lang="ru-RU"/>
          </a:p>
          <a:p>
            <a:pPr lvl="0" rtl="0"/>
            <a:r>
              <a:rPr lang="ru-RU"/>
              <a:t>Удар Тайсона 800 кг, среднего боксера 200 кг.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39048234-B90E-6D2B-6065-FD8DC877FA2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36199" y="951120"/>
            <a:ext cx="3719880" cy="4526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5908D0-D9A6-CE52-AEB3-C7D5C7D35BD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0"/>
            <a:ext cx="9071640" cy="946440"/>
          </a:xfrm>
        </p:spPr>
        <p:txBody>
          <a:bodyPr vert="horz">
            <a:spAutoFit/>
          </a:bodyPr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ПЕЛЕНГАЦИЯ ДРОНА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36FB5166-0021-B2AD-C5D4-B5F63A9EE3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685799"/>
            <a:ext cx="10079640" cy="47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3089AB-D100-BB8E-5EE0-86AEF2ED22BF}"/>
              </a:ext>
            </a:extLst>
          </p:cNvPr>
          <p:cNvSpPr txBox="1"/>
          <p:nvPr/>
        </p:nvSpPr>
        <p:spPr>
          <a:xfrm>
            <a:off x="4598377" y="5437440"/>
            <a:ext cx="5481263" cy="23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https://www.electronika.ru/upload/medialibrary/fce/fce796f9baf6da23bdcb0b4978c08628.pdf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EC19BF-2EB9-BE46-F3F8-E736AB24CD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7BC25E64-7DDA-E3C7-BC6F-F176E1271A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57200"/>
            <a:ext cx="10079640" cy="49489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8DE92D-9E17-AB87-7B5B-39CF2B122DD8}"/>
              </a:ext>
            </a:extLst>
          </p:cNvPr>
          <p:cNvSpPr txBox="1"/>
          <p:nvPr/>
        </p:nvSpPr>
        <p:spPr>
          <a:xfrm>
            <a:off x="4563208" y="5437440"/>
            <a:ext cx="5516432" cy="23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0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https://www.electronika.ru/upload/medialibrary/fce/fce796f9baf6da23bdcb0b4978c08628.pdf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DB71FA-1494-E0C8-6F4A-3FEDF3EC0B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94644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РЕГИСТРАЦИЯ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D7B024-FD57-9810-19EB-548FC0D156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28600" y="2286000"/>
            <a:ext cx="5003640" cy="2057400"/>
          </a:xfrm>
        </p:spPr>
        <p:txBody>
          <a:bodyPr vert="horz"/>
          <a:lstStyle/>
          <a:p>
            <a:pPr lvl="0" rtl="0"/>
            <a:r>
              <a:rPr lang="ru-RU"/>
              <a:t>Дроны от </a:t>
            </a:r>
            <a:r>
              <a:rPr lang="ru-RU" b="1">
                <a:solidFill>
                  <a:srgbClr val="FF8000"/>
                </a:solidFill>
              </a:rPr>
              <a:t>150 гр.</a:t>
            </a:r>
            <a:r>
              <a:rPr lang="ru-RU"/>
              <a:t> до </a:t>
            </a:r>
            <a:r>
              <a:rPr lang="ru-RU" b="1">
                <a:solidFill>
                  <a:srgbClr val="FF8000"/>
                </a:solidFill>
              </a:rPr>
              <a:t>30  кг.</a:t>
            </a:r>
            <a:r>
              <a:rPr lang="ru-RU"/>
              <a:t> </a:t>
            </a:r>
            <a:br>
              <a:rPr lang="ru-RU"/>
            </a:br>
            <a:r>
              <a:rPr lang="ru-RU"/>
              <a:t>нужно прислать номер дрона (для сборного - придумать) и его фото.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0F592032-D7FF-62D8-02A7-DFB6F258BD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90920" y="1600200"/>
            <a:ext cx="4538880" cy="30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C65818-32C3-CF76-2CCD-8B3ABD017A8B}"/>
              </a:ext>
            </a:extLst>
          </p:cNvPr>
          <p:cNvSpPr txBox="1"/>
          <p:nvPr/>
        </p:nvSpPr>
        <p:spPr>
          <a:xfrm>
            <a:off x="5794131" y="4911120"/>
            <a:ext cx="3578469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https://www.gosuslugi.ru/405742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AC10EB-C7A9-34D9-1520-858C151C01D9}"/>
              </a:ext>
            </a:extLst>
          </p:cNvPr>
          <p:cNvSpPr txBox="1"/>
          <p:nvPr/>
        </p:nvSpPr>
        <p:spPr>
          <a:xfrm>
            <a:off x="1053720" y="946440"/>
            <a:ext cx="6947279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Постановление Правительства РФ от 25 мая 2019 года № 658.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7C9804-C100-A519-748C-13322FFDF7B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94644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ПЕРЕХВАТ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2C6F6E65-D5B8-949F-CFC9-2488BDF556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044719"/>
            <a:ext cx="10058400" cy="4441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2BCFFC-3882-452C-F0E5-90B33D03344D}"/>
              </a:ext>
            </a:extLst>
          </p:cNvPr>
          <p:cNvSpPr txBox="1"/>
          <p:nvPr/>
        </p:nvSpPr>
        <p:spPr>
          <a:xfrm>
            <a:off x="4624754" y="5437440"/>
            <a:ext cx="5454886" cy="23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https://www.electronika.ru/upload/medialibrary/fce/fce796f9baf6da23bdcb0b4978c08628.pdf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4EB44-1E67-2D05-1C10-2EC77EEE29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E12037-0609-8E5C-FEC8-291B8685B8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 algn="ctr" rtl="0"/>
            <a:endParaRPr lang="ru-RU" sz="4800" b="1">
              <a:solidFill>
                <a:srgbClr val="3465A4"/>
              </a:solidFill>
            </a:endParaRPr>
          </a:p>
          <a:p>
            <a:pPr lvl="0" algn="ctr" rtl="0"/>
            <a:r>
              <a:rPr lang="ru-RU" sz="4800" b="1">
                <a:solidFill>
                  <a:srgbClr val="3465A4"/>
                </a:solidFill>
              </a:rPr>
              <a:t>ТИПЫ И ОСОБЕННОСТИ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6643C-A420-D975-82E9-A37152DB064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КОНСТРУКЦИЯ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2378CFB-673F-1D00-E8A1-F29E255F96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>
            <a:normAutofit fontScale="92500" lnSpcReduction="20000"/>
          </a:bodyPr>
          <a:lstStyle/>
          <a:p>
            <a:pPr lvl="0" rtl="0">
              <a:buSzPct val="45000"/>
              <a:buFont typeface="StarSymbol"/>
              <a:buChar char="●"/>
            </a:pPr>
            <a:r>
              <a:rPr lang="ru-RU"/>
              <a:t>БПЛА самолетного типа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Привязные БПЛА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БПЛА вертолетного типа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Конвертопланы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Радиоуправляемые планеры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Мультикоптеры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DF8F0D37-E1F1-8369-55A9-AC731CDD8E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799" y="1382400"/>
            <a:ext cx="2801160" cy="13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ABA8C006-57A0-0778-F813-0CFC82BDCB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22920" y="3200400"/>
            <a:ext cx="2952720" cy="2140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3E04AE-1E22-3508-D7E5-3A730B7AD7F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946440"/>
          </a:xfrm>
        </p:spPr>
        <p:txBody>
          <a:bodyPr vert="horz">
            <a:spAutoFit/>
          </a:bodyPr>
          <a:lstStyle/>
          <a:p>
            <a:pPr lvl="0" rtl="0"/>
            <a:r>
              <a:rPr lang="ru-RU" b="1" dirty="0">
                <a:solidFill>
                  <a:srgbClr val="3465A4"/>
                </a:solidFill>
                <a:latin typeface="Droid Sans" pitchFamily="34"/>
              </a:rPr>
              <a:t>Высота, время полета и вес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6814C3-EF8E-FD41-563D-B91D9BCB35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C9B1B2C9-0F97-D1E3-1F43-FE2FBDBAE4F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799" y="754559"/>
            <a:ext cx="8314200" cy="4960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E5549F-06A3-FC7D-B594-3DBD3B16AAA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FBCFF1-7F18-5A77-14EA-74EA244ABB2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12997111-20AA-B674-5FC0-133137C6968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9440" y="-6840"/>
            <a:ext cx="894996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2BFDCA-EAE6-5F58-715F-ACA92CE462F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F232FF-8877-E389-904D-3B63E1BA7F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 algn="ctr" rtl="0"/>
            <a:endParaRPr lang="ru-RU" sz="4800" b="1">
              <a:solidFill>
                <a:srgbClr val="3465A4"/>
              </a:solidFill>
            </a:endParaRPr>
          </a:p>
          <a:p>
            <a:pPr lvl="0" algn="ctr" rtl="0"/>
            <a:r>
              <a:rPr lang="ru-RU" sz="4800" b="1">
                <a:solidFill>
                  <a:srgbClr val="3465A4"/>
                </a:solidFill>
              </a:rPr>
              <a:t>УПРАВЛЕНИЕ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916A8-70FC-51C6-18BD-7815A14B4B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ТАНГАЖ, РЫСКАНЬЕ, КРЕН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59CE6651-1D05-33DF-1C58-6EBFA75D4B7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0800" y="1172520"/>
            <a:ext cx="3744000" cy="21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70FEF6A8-2C05-BCE9-FB97-08BEE9F6DB1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400799" y="1352880"/>
            <a:ext cx="3290399" cy="184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7224AF2D-AB78-0ABE-DCA1-5F7671ACC8D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429000" y="3429000"/>
            <a:ext cx="3290399" cy="1847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5219FF-33A0-BE64-15C9-E76950E236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946440"/>
          </a:xfrm>
        </p:spPr>
        <p:txBody>
          <a:bodyPr vert="horz">
            <a:spAutoFit/>
          </a:bodyPr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УПРАВЛЕНИЕ ДВИГАТЕЛЯМИ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4A3553C5-3599-9B0F-B5F1-8A74945B6C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814" b="2728"/>
          <a:stretch>
            <a:fillRect/>
          </a:stretch>
        </p:blipFill>
        <p:spPr>
          <a:xfrm>
            <a:off x="100080" y="1143000"/>
            <a:ext cx="584352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42CC8620-4058-0FE5-2F89-2856B914D65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553440" y="1371599"/>
            <a:ext cx="3047760" cy="27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17D111-4373-9D67-585E-B8C7BF5B568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9367BE-1BF2-1230-4558-A1C0331AA5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78D04C4A-E1F7-2CA8-8898-D4F0CF32E9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440" y="0"/>
            <a:ext cx="8656560" cy="56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D8ED89-DB1C-E60E-6825-1ABE1BE0A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94644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СИГНАЛЫ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75FECAD1-304F-6C55-A91B-E37420E862E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71599" y="3657240"/>
            <a:ext cx="6400799" cy="1882440"/>
          </a:xfrm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DB8DB656-C40C-5BF7-9F26-08B435A07B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94920" y="829080"/>
            <a:ext cx="7849080" cy="2828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04BDE9-1EDC-8A0E-0AAD-AD5DCC0C67B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125028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УПРАВЛЕНИЕ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433D9FF-25B8-DE36-C96F-AB8C38107A2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26600"/>
            <a:ext cx="3839400" cy="3288239"/>
          </a:xfrm>
        </p:spPr>
        <p:txBody>
          <a:bodyPr vert="horz">
            <a:normAutofit fontScale="92500" lnSpcReduction="10000"/>
          </a:bodyPr>
          <a:lstStyle/>
          <a:p>
            <a:pPr lvl="0" algn="ctr" rtl="0"/>
            <a:endParaRPr lang="ru-RU"/>
          </a:p>
          <a:p>
            <a:pPr lvl="0" algn="ctr" rtl="0"/>
            <a:endParaRPr lang="ru-RU"/>
          </a:p>
          <a:p>
            <a:pPr lvl="0" algn="ctr" rtl="0"/>
            <a:r>
              <a:rPr lang="ru-RU"/>
              <a:t>Лицензия пилота на управление и сертификат обучения</a:t>
            </a:r>
            <a:br>
              <a:rPr lang="ru-RU"/>
            </a:br>
            <a:br>
              <a:rPr lang="ru-RU"/>
            </a:br>
            <a:r>
              <a:rPr lang="ru-RU" b="1">
                <a:solidFill>
                  <a:srgbClr val="FF8000"/>
                </a:solidFill>
              </a:rPr>
              <a:t>НЕ НУЖНЫ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5C53A2D6-ADCC-B476-5C20-C44CDD7E47D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800600" y="1324440"/>
            <a:ext cx="5257800" cy="40377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D564EB-2135-8981-A35A-1F2A9F2C32C6}"/>
              </a:ext>
            </a:extLst>
          </p:cNvPr>
          <p:cNvSpPr txBox="1"/>
          <p:nvPr/>
        </p:nvSpPr>
        <p:spPr>
          <a:xfrm>
            <a:off x="5688623" y="5257800"/>
            <a:ext cx="3683977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https://habr.com/ru/post/599399/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04CCF7-025E-A5CC-68DA-A9BEC3DAD8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FA8D13-F259-7F35-4E40-0E3499374B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 algn="ctr" rtl="0"/>
            <a:endParaRPr lang="ru-RU" sz="4800" b="1" dirty="0">
              <a:solidFill>
                <a:srgbClr val="3465A4"/>
              </a:solidFill>
              <a:latin typeface="Droid Sans" pitchFamily="34"/>
            </a:endParaRPr>
          </a:p>
          <a:p>
            <a:pPr lvl="0" algn="ctr" rtl="0"/>
            <a:r>
              <a:rPr lang="ru-RU" sz="4800" b="1" dirty="0">
                <a:solidFill>
                  <a:srgbClr val="3465A4"/>
                </a:solidFill>
                <a:latin typeface="Droid Sans" pitchFamily="34"/>
              </a:rPr>
              <a:t>УСТРОЙСТВО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2DCAD-0F1E-391F-1904-BC6B171B36B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0"/>
            <a:ext cx="9071640" cy="946440"/>
          </a:xfrm>
        </p:spPr>
        <p:txBody>
          <a:bodyPr vert="horz">
            <a:spAutoFit/>
          </a:bodyPr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РАМА - </a:t>
            </a:r>
            <a:r>
              <a:rPr lang="ru-RU" b="1">
                <a:solidFill>
                  <a:srgbClr val="FF8000"/>
                </a:solidFill>
                <a:latin typeface="Droid Sans" pitchFamily="34"/>
              </a:rPr>
              <a:t>2тр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52D5FC33-5872-3AC9-DD74-F000756267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94" b="10465"/>
          <a:stretch>
            <a:fillRect/>
          </a:stretch>
        </p:blipFill>
        <p:spPr>
          <a:xfrm>
            <a:off x="2286000" y="1371959"/>
            <a:ext cx="5441040" cy="4387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64B202-D845-16EF-60ED-E9DDF8668E1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0"/>
            <a:ext cx="9071640" cy="94644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ПУЛЬТ </a:t>
            </a:r>
            <a:r>
              <a:rPr lang="ru-RU" b="1">
                <a:solidFill>
                  <a:srgbClr val="FF8000"/>
                </a:solidFill>
                <a:latin typeface="Droid Sans" pitchFamily="34"/>
              </a:rPr>
              <a:t>10тр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FBA8B2-1966-1D28-E9CB-86DFCD9CF0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ru-RU"/>
              <a:t>Протокол связи: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FlySky, ELRS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Расширяемость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Настраиваемость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E3D604D8-5917-87D1-8113-77164FFC1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57400" y="3886200"/>
            <a:ext cx="1424159" cy="145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526DCBBB-F5CC-EA41-A3F7-B44DDA800F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43960" y="830159"/>
            <a:ext cx="3428639" cy="480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1DC04A49-AAB9-98A0-A6BF-BA1A3E9DB25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57200" y="4343400"/>
            <a:ext cx="618840" cy="618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EF8789-1652-86AA-7042-7E69310C2A8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OPEN TX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C6C530-4514-8EDF-9555-F9AED8D0EF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ru-RU"/>
              <a:t>ПО для радиопередатчиков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OpenTX Companion - эмуляторы для радиканалов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5ED1CC-FCB3-25F9-8D57-11ED025B229D}"/>
              </a:ext>
            </a:extLst>
          </p:cNvPr>
          <p:cNvSpPr txBox="1"/>
          <p:nvPr/>
        </p:nvSpPr>
        <p:spPr>
          <a:xfrm>
            <a:off x="7007469" y="5139720"/>
            <a:ext cx="2938971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https://www.open-tx.org/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2CBA01-078C-7F29-5645-82BF357A4A8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4343400"/>
            <a:ext cx="618840" cy="618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82152-C445-1A05-5671-31CAE1B247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B23F8A-9DC8-D80C-6EAC-36D8B97718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 algn="ctr" rtl="0"/>
            <a:endParaRPr lang="ru-RU" sz="4800" b="1">
              <a:solidFill>
                <a:srgbClr val="3465A4"/>
              </a:solidFill>
            </a:endParaRPr>
          </a:p>
          <a:p>
            <a:pPr lvl="0" algn="ctr" rtl="0"/>
            <a:r>
              <a:rPr lang="ru-RU" sz="4800" b="1">
                <a:solidFill>
                  <a:srgbClr val="3465A4"/>
                </a:solidFill>
              </a:rPr>
              <a:t>ЭНЕРГИЯ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A0EA54-AE5B-AD28-355A-C84D0362836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946440"/>
          </a:xfrm>
        </p:spPr>
        <p:txBody>
          <a:bodyPr vert="horz">
            <a:spAutoFit/>
          </a:bodyPr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АККУМУЛЯТОР</a:t>
            </a:r>
            <a:r>
              <a:rPr lang="ru-RU"/>
              <a:t> </a:t>
            </a:r>
            <a:r>
              <a:rPr lang="ru-RU" b="1">
                <a:solidFill>
                  <a:srgbClr val="FF8000"/>
                </a:solidFill>
                <a:latin typeface="Droid Sans" pitchFamily="34"/>
              </a:rPr>
              <a:t>2.5тр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8CB6971C-B198-B578-FC19-7B1D65F1C9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180" b="7276"/>
          <a:stretch>
            <a:fillRect/>
          </a:stretch>
        </p:blipFill>
        <p:spPr>
          <a:xfrm>
            <a:off x="5152680" y="1366560"/>
            <a:ext cx="4677120" cy="320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AC6F9F78-0644-69AB-209A-65AEF2F956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602"/>
          <a:stretch>
            <a:fillRect/>
          </a:stretch>
        </p:blipFill>
        <p:spPr>
          <a:xfrm>
            <a:off x="912959" y="2971800"/>
            <a:ext cx="320184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02F2072C-6C59-881B-BD20-D950C5803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0960" y="1055159"/>
            <a:ext cx="5185440" cy="1459439"/>
          </a:xfrm>
        </p:spPr>
        <p:txBody>
          <a:bodyPr vert="horz"/>
          <a:lstStyle/>
          <a:p>
            <a:pPr lvl="0" rtl="0"/>
            <a:r>
              <a:rPr lang="ru-RU" sz="2000"/>
              <a:t>1S — 3,7v, 3S — 11,1</a:t>
            </a:r>
          </a:p>
          <a:p>
            <a:pPr lvl="0" rtl="0"/>
            <a:r>
              <a:rPr lang="ru-RU" sz="2000"/>
              <a:t>Емкость 2,2Аh х 11,1v = 22 Вт.</a:t>
            </a:r>
          </a:p>
          <a:p>
            <a:pPr lvl="0" rtl="0"/>
            <a:r>
              <a:rPr lang="ru-RU" sz="2000"/>
              <a:t>Макс. токоотдача 30с: 30 х 2,2 Аh = 66А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2147DA-1B79-FFB8-BB03-2DE2123ACFA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946440"/>
          </a:xfrm>
        </p:spPr>
        <p:txBody>
          <a:bodyPr vert="horz">
            <a:spAutoFit/>
          </a:bodyPr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ЗАРЯДКА </a:t>
            </a:r>
            <a:r>
              <a:rPr lang="ru-RU" b="1">
                <a:solidFill>
                  <a:srgbClr val="FF8000"/>
                </a:solidFill>
                <a:latin typeface="Droid Sans" pitchFamily="34"/>
              </a:rPr>
              <a:t>2тр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3BFF65B8-05B6-BB7C-86FD-B335F0FC74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14600" y="936720"/>
            <a:ext cx="5029200" cy="4549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445C6-7B01-A0B1-D179-CE0CC5AFB9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46800"/>
            <a:ext cx="9071640" cy="1305000"/>
          </a:xfrm>
        </p:spPr>
        <p:txBody>
          <a:bodyPr vert="horz">
            <a:spAutoFit/>
          </a:bodyPr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РАСПРЕДЕЛЕНИЕ ПИТАНИЯ </a:t>
            </a:r>
            <a:r>
              <a:rPr lang="ru-RU" b="1">
                <a:solidFill>
                  <a:srgbClr val="FF8000"/>
                </a:solidFill>
                <a:latin typeface="Droid Sans" pitchFamily="34"/>
              </a:rPr>
              <a:t>0.3тр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FECD9B6A-544D-CC71-9629-709F88E6E3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19160" y="1828800"/>
            <a:ext cx="2939040" cy="274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D133D45D-20D8-90BE-324D-FE17E7468E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244" t="4984" r="9998" b="5008"/>
          <a:stretch>
            <a:fillRect/>
          </a:stretch>
        </p:blipFill>
        <p:spPr>
          <a:xfrm>
            <a:off x="228960" y="2111399"/>
            <a:ext cx="2971440" cy="314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E830A2-C933-457C-10E3-E10B2B83D1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МОДУЛЬ ПИТАНИЯ АРМ </a:t>
            </a:r>
            <a:r>
              <a:rPr lang="ru-RU" b="1">
                <a:solidFill>
                  <a:srgbClr val="FF8000"/>
                </a:solidFill>
              </a:rPr>
              <a:t>0.4тр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B060B660-6BD7-9F55-0076-4C0792A55A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43600" y="3562560"/>
            <a:ext cx="3657600" cy="199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9A0F3224-27C4-3285-6EA6-FF4410CED918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4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799" y="1143000"/>
            <a:ext cx="2057400" cy="2057400"/>
          </a:xfr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2F80517C-EF1C-838C-8203-8BBCFFE835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28600" y="1172520"/>
            <a:ext cx="4800600" cy="3931200"/>
          </a:xfrm>
        </p:spPr>
        <p:txBody>
          <a:bodyPr vert="horz">
            <a:normAutofit fontScale="85000" lnSpcReduction="10000"/>
          </a:bodyPr>
          <a:lstStyle/>
          <a:p>
            <a:pPr lvl="0" rtl="0"/>
            <a:r>
              <a:rPr lang="ru-RU" dirty="0"/>
              <a:t>Питает контроллер и датчики. Для </a:t>
            </a:r>
            <a:r>
              <a:rPr lang="ru-RU" dirty="0" err="1"/>
              <a:t>севроприводов</a:t>
            </a:r>
            <a:r>
              <a:rPr lang="ru-RU" dirty="0"/>
              <a:t> и моторов отдельный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dirty="0"/>
              <a:t>Разъем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dirty="0"/>
              <a:t>Макс. напряжение — 4S</a:t>
            </a:r>
          </a:p>
          <a:p>
            <a:pPr lvl="0" rtl="0"/>
            <a:endParaRPr lang="ru-RU" dirty="0"/>
          </a:p>
          <a:p>
            <a:pPr lvl="0" rtl="0"/>
            <a:r>
              <a:rPr lang="ru-RU" dirty="0"/>
              <a:t>Есть совмещенные с распределением питания </a:t>
            </a:r>
            <a:r>
              <a:rPr lang="ru-RU" dirty="0">
                <a:solidFill>
                  <a:srgbClr val="FF8000"/>
                </a:solidFill>
              </a:rPr>
              <a:t>3тр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C778E-560F-6559-22D8-BD82189E709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94644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ПРОВОДА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6615BB87-5426-AB4E-2107-FCB5D4BDEF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805680"/>
            <a:ext cx="8000999" cy="468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1C1C9F-03FB-3960-2D7A-83E8E43D0E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-179280"/>
            <a:ext cx="9071640" cy="130500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ПОЛЕТЫ ДО 150 М ВЫСОТОЙ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B05B93-E8BD-5A60-C1BF-641FE3BA22F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>
            <a:normAutofit fontScale="62500" lnSpcReduction="20000"/>
          </a:bodyPr>
          <a:lstStyle/>
          <a:p>
            <a:pPr lvl="0" rtl="0">
              <a:buSzPct val="45000"/>
              <a:buFont typeface="StarSymbol"/>
              <a:buChar char="●"/>
            </a:pPr>
            <a:r>
              <a:rPr lang="ru-RU" dirty="0"/>
              <a:t>Высота до 150 м.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dirty="0"/>
              <a:t>Светлое время суток и в пределах видимости БПЛА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dirty="0"/>
              <a:t>Вне запретных зон fpln.ru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dirty="0"/>
              <a:t>Вне населенных пунктов</a:t>
            </a:r>
          </a:p>
          <a:p>
            <a:pPr lvl="0" rtl="0">
              <a:buSzPct val="45000"/>
            </a:pPr>
            <a:br>
              <a:rPr lang="ru-RU" dirty="0"/>
            </a:br>
            <a:r>
              <a:rPr lang="ru-RU" b="1" dirty="0">
                <a:solidFill>
                  <a:srgbClr val="FF8000"/>
                </a:solidFill>
              </a:rPr>
              <a:t>РАЗРЕШЕНИЕ НЕ НУЖНО</a:t>
            </a:r>
            <a:br>
              <a:rPr lang="ru-RU" dirty="0"/>
            </a:br>
            <a:endParaRPr lang="ru-RU" dirty="0"/>
          </a:p>
          <a:p>
            <a:pPr lvl="0" rtl="0">
              <a:buSzPct val="45000"/>
              <a:buFont typeface="StarSymbol"/>
              <a:buChar char="●"/>
            </a:pPr>
            <a:r>
              <a:rPr lang="ru-RU" dirty="0"/>
              <a:t>В населенных пунктах нужно </a:t>
            </a:r>
            <a:r>
              <a:rPr lang="ru-RU" dirty="0" err="1"/>
              <a:t>разрешние</a:t>
            </a:r>
            <a:r>
              <a:rPr lang="ru-RU" dirty="0"/>
              <a:t> администрации, для которого нужно предоставить страховку.</a:t>
            </a:r>
          </a:p>
          <a:p>
            <a:pPr lvl="0" rtl="0">
              <a:buSzPct val="45000"/>
              <a:buFont typeface="StarSymbol"/>
              <a:buChar char="●"/>
            </a:pPr>
            <a:endParaRPr lang="ru-RU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39DA3-F700-5E42-AC23-18F10B6E2A8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-179280"/>
            <a:ext cx="9601200" cy="1305000"/>
          </a:xfrm>
        </p:spPr>
        <p:txBody>
          <a:bodyPr vert="horz">
            <a:spAutoFit/>
          </a:bodyPr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ПАДЕНИЕ НАПРЯЖЕНИЯ ОТ ТОКА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58BF849B-CDB5-B067-FE47-BF2D95EDC5D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114800" y="914400"/>
            <a:ext cx="5715000" cy="4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1342C9-89A6-9868-79CF-511676807326}"/>
              </a:ext>
            </a:extLst>
          </p:cNvPr>
          <p:cNvSpPr txBox="1"/>
          <p:nvPr/>
        </p:nvSpPr>
        <p:spPr>
          <a:xfrm>
            <a:off x="228600" y="1143000"/>
            <a:ext cx="3886200" cy="273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ru-RU" sz="24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 = (ρ l) / S</a:t>
            </a:r>
            <a:br>
              <a:rPr lang="ru-RU" sz="24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</a:br>
            <a:endParaRPr lang="ru-RU" sz="2400" b="1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ru-RU" sz="24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Медь: 0,0175 Ом·мм²/м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endParaRPr lang="ru-RU" sz="2400" b="1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ru-RU" sz="24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 = I * 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endParaRPr lang="ru-RU" sz="2400" b="1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6127F-C48C-5FA6-8EFA-67D250C8A04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57E574F-6557-6D66-CA60-2265DB044A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 algn="ctr" rtl="0"/>
            <a:endParaRPr lang="ru-RU" sz="4800" b="1">
              <a:solidFill>
                <a:srgbClr val="3465A4"/>
              </a:solidFill>
              <a:latin typeface="Droid Sans" pitchFamily="34"/>
            </a:endParaRPr>
          </a:p>
          <a:p>
            <a:pPr lvl="0" algn="ctr" rtl="0"/>
            <a:r>
              <a:rPr lang="ru-RU" sz="4800" b="1">
                <a:solidFill>
                  <a:srgbClr val="3465A4"/>
                </a:solidFill>
                <a:latin typeface="Droid Sans" pitchFamily="34"/>
              </a:rPr>
              <a:t>ДВИГАТЕЛИ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C34444-BCC0-AA36-8A38-4BCE6036B28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ДВИГАТЕЛИ </a:t>
            </a:r>
            <a:r>
              <a:rPr lang="ru-RU" b="1">
                <a:solidFill>
                  <a:srgbClr val="FF8000"/>
                </a:solidFill>
              </a:rPr>
              <a:t>2,5тр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C573F8-A911-C9AE-4B47-EE2F92538C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>
            <a:noAutofit/>
          </a:bodyPr>
          <a:lstStyle/>
          <a:p>
            <a:pPr lvl="0" rtl="0">
              <a:buSzPct val="45000"/>
              <a:buFont typeface="StarSymbol"/>
              <a:buChar char="●"/>
            </a:pPr>
            <a:r>
              <a:rPr lang="ru-RU" sz="1400" dirty="0"/>
              <a:t>KV </a:t>
            </a:r>
            <a:r>
              <a:rPr lang="ru-RU" sz="1400" dirty="0" err="1"/>
              <a:t>rpm</a:t>
            </a:r>
            <a:r>
              <a:rPr lang="ru-RU" sz="1400" dirty="0"/>
              <a:t>/V — 920KV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1400" dirty="0"/>
              <a:t>Тип — бесщеточный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1400" dirty="0"/>
              <a:t>Направление вращения CW/CCW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1400" dirty="0"/>
              <a:t>Напряжение - 2-3S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1400" dirty="0"/>
              <a:t>Вес 27г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1400" dirty="0"/>
              <a:t>Тяга 420 </a:t>
            </a:r>
            <a:r>
              <a:rPr lang="ru-RU" sz="1400" dirty="0" err="1"/>
              <a:t>гр</a:t>
            </a:r>
            <a:endParaRPr lang="ru-RU" sz="1400" dirty="0"/>
          </a:p>
          <a:p>
            <a:pPr lvl="0" rtl="0">
              <a:buSzPct val="45000"/>
              <a:buFont typeface="StarSymbol"/>
              <a:buChar char="●"/>
            </a:pPr>
            <a:r>
              <a:rPr lang="ru-RU" sz="1400" dirty="0"/>
              <a:t>Пропеллер М5х12мм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1400" dirty="0"/>
              <a:t>Макс ток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1400" dirty="0"/>
              <a:t>Мощность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1400" dirty="0"/>
              <a:t>Эффективность g/W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4840E522-444D-F52A-3DF5-9070409B6F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88520" y="2286000"/>
            <a:ext cx="5298479" cy="2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CE4552-39D6-1581-949A-B6768EDCE97D}"/>
              </a:ext>
            </a:extLst>
          </p:cNvPr>
          <p:cNvSpPr txBox="1"/>
          <p:nvPr/>
        </p:nvSpPr>
        <p:spPr>
          <a:xfrm>
            <a:off x="1142999" y="5117039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rgbClr val="FF8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NB Сечение провода и пайка. Перегрев может привести к возгоранию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D1C5A8-443F-A92E-B726-10B4EFD2EE7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ПРОПЕЛЛЕРЫ — </a:t>
            </a:r>
            <a:r>
              <a:rPr lang="ru-RU" b="1">
                <a:solidFill>
                  <a:srgbClr val="FF8000"/>
                </a:solidFill>
              </a:rPr>
              <a:t>0.4тр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61EE97-58A7-6B7B-33B9-09EAAB8D46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ru-RU"/>
              <a:t>9443 94мм х 4.3 мм шаг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1045 10мм х 4.5мм шаг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1205 12 мм х 5мм шаг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Направление CW, CCW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F2A99F83-B3E6-6D1D-A9AA-6435681A00C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866920" y="1143000"/>
            <a:ext cx="4213080" cy="4213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51E612-024C-FD43-AB30-2DA65F0293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49840" y="66600"/>
            <a:ext cx="9579960" cy="130500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ECS electronic speed control - </a:t>
            </a:r>
            <a:r>
              <a:rPr lang="ru-RU" b="1">
                <a:solidFill>
                  <a:srgbClr val="FF8000"/>
                </a:solidFill>
                <a:latin typeface="Droid Sans" pitchFamily="34"/>
              </a:rPr>
              <a:t>0,8тр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A51F28B-B3CE-6928-5340-FD54940148C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>
            <a:normAutofit fontScale="92500" lnSpcReduction="20000"/>
          </a:bodyPr>
          <a:lstStyle/>
          <a:p>
            <a:pPr lvl="0" rtl="0">
              <a:buSzPct val="45000"/>
              <a:buFont typeface="StarSymbol"/>
              <a:buChar char="●"/>
            </a:pPr>
            <a:r>
              <a:rPr lang="ru-RU"/>
              <a:t>Ток — 20А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Макс ток — 25А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Напряжение 2-4S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Вес 28гр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Выход 2А/5V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Настраиваемость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4F7E0575-C6CF-D298-C613-BCCF7FAD783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72200" y="1371599"/>
            <a:ext cx="3699000" cy="36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04EB48-D6F7-CC3D-C3E3-28AB24772460}"/>
              </a:ext>
            </a:extLst>
          </p:cNvPr>
          <p:cNvSpPr txBox="1"/>
          <p:nvPr/>
        </p:nvSpPr>
        <p:spPr>
          <a:xfrm>
            <a:off x="6146185" y="5070599"/>
            <a:ext cx="3934440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https://github.com/bitdump/BLHeli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C25841-AACB-3E3F-0733-BD72665C8EB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E7C2A2-D22F-D7C2-7625-9EE1FE60541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 algn="ctr" rtl="0"/>
            <a:endParaRPr lang="ru-RU" sz="4800" b="1">
              <a:solidFill>
                <a:srgbClr val="3465A4"/>
              </a:solidFill>
              <a:latin typeface="Droid Sans" pitchFamily="34"/>
            </a:endParaRPr>
          </a:p>
          <a:p>
            <a:pPr lvl="0" algn="ctr" rtl="0"/>
            <a:r>
              <a:rPr lang="ru-RU" sz="4800" b="1">
                <a:solidFill>
                  <a:srgbClr val="3465A4"/>
                </a:solidFill>
                <a:latin typeface="Droid Sans" pitchFamily="34"/>
              </a:rPr>
              <a:t>СВЯЗЬ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A1B003-8208-DCBC-DB7E-6BF4916833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СХЕМА УПРАВЛЕНИЯ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A5C053-CD3E-4ED6-C3BC-5C9A3C0ECC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8BEB7D64-C81D-3ACA-EC29-6E16A22978E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371599"/>
            <a:ext cx="10079640" cy="4282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67BFB014-253A-4226-034A-24E4F8001E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31" b="6939"/>
          <a:stretch>
            <a:fillRect/>
          </a:stretch>
        </p:blipFill>
        <p:spPr>
          <a:xfrm>
            <a:off x="1371599" y="3429000"/>
            <a:ext cx="2743199" cy="21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3D5868A-A0C5-5C04-4D9B-328D757A5F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-279360"/>
            <a:ext cx="9071640" cy="195732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RC RECIEVER: ПРИЕМ УПРАВЛЯЮЩИХ СИГАЛОВ - </a:t>
            </a:r>
            <a:r>
              <a:rPr lang="ru-RU" b="1">
                <a:solidFill>
                  <a:srgbClr val="FF8000"/>
                </a:solidFill>
                <a:latin typeface="Droid Sans" pitchFamily="34"/>
              </a:rPr>
              <a:t>1тр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6BA99E-6E3E-4979-665D-99A682873B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6172200" cy="3288239"/>
          </a:xfrm>
        </p:spPr>
        <p:txBody>
          <a:bodyPr vert="horz">
            <a:normAutofit/>
          </a:bodyPr>
          <a:lstStyle/>
          <a:p>
            <a:pPr lvl="0" rtl="0">
              <a:buSzPct val="45000"/>
              <a:buFont typeface="StarSymbol"/>
              <a:buChar char="●"/>
            </a:pPr>
            <a:r>
              <a:rPr lang="ru-RU" sz="2800" dirty="0"/>
              <a:t>Протокол, частота,  выход: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ru-RU" sz="28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ExpressLRS</a:t>
            </a:r>
            <a:r>
              <a:rPr lang="ru-RU" sz="28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 (2,4Ггц) — PPM </a:t>
            </a:r>
            <a:r>
              <a:rPr lang="ru-RU" sz="28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Rx</a:t>
            </a:r>
            <a:endParaRPr lang="ru-RU" sz="2800" dirty="0">
              <a:highlight>
                <a:scrgbClr r="0" g="0" b="0">
                  <a:alpha val="0"/>
                </a:scrgbClr>
              </a:highlight>
              <a:latin typeface="Liberation Sans" pitchFamily="18"/>
            </a:endParaRPr>
          </a:p>
          <a:p>
            <a:pPr lvl="1" hangingPunct="0">
              <a:spcBef>
                <a:spcPts val="1134"/>
              </a:spcBef>
              <a:buSzPct val="75000"/>
              <a:buFont typeface="StarSymbol"/>
              <a:buChar char="–"/>
            </a:pPr>
            <a:r>
              <a:rPr lang="ru-RU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FlySky</a:t>
            </a:r>
            <a:r>
              <a:rPr lang="ru-RU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 </a:t>
            </a:r>
            <a:r>
              <a:rPr lang="ru-RU" sz="28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(2,4Ггц) — требует PPM </a:t>
            </a:r>
            <a:r>
              <a:rPr lang="ru-RU" sz="28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Encoder</a:t>
            </a:r>
            <a:endParaRPr lang="ru-RU" sz="2800" dirty="0">
              <a:highlight>
                <a:scrgbClr r="0" g="0" b="0">
                  <a:alpha val="0"/>
                </a:scrgbClr>
              </a:highlight>
              <a:latin typeface="Liberation Sans" pitchFamily="18"/>
            </a:endParaRP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B78B33D6-6541-3CB7-C4BC-3F0E1D6498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799" y="1600200"/>
            <a:ext cx="3429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AEE3FA-6499-A38A-CF2B-313714A6ADE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94644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PPM ENCODER — </a:t>
            </a:r>
            <a:r>
              <a:rPr lang="ru-RU" b="1">
                <a:solidFill>
                  <a:srgbClr val="FF8000"/>
                </a:solidFill>
                <a:latin typeface="Droid Sans" pitchFamily="34"/>
              </a:rPr>
              <a:t>0.5тр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E7D25625-1D7E-58AC-294F-CF3C166B51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124" b="19361"/>
          <a:stretch>
            <a:fillRect/>
          </a:stretch>
        </p:blipFill>
        <p:spPr>
          <a:xfrm rot="5628419">
            <a:off x="2018849" y="1872855"/>
            <a:ext cx="4684002" cy="302144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96BE12A2-07F9-49D6-51A5-D9BAD9ABC8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28600" y="826559"/>
            <a:ext cx="3839400" cy="3288239"/>
          </a:xfrm>
        </p:spPr>
        <p:txBody>
          <a:bodyPr vert="horz">
            <a:noAutofit/>
          </a:bodyPr>
          <a:lstStyle/>
          <a:p>
            <a:pPr lvl="0" rtl="0"/>
            <a:r>
              <a:rPr lang="ru-RU" sz="2800" dirty="0"/>
              <a:t>Кодер PPM позволяет кодировать до 8 сигналов PWM (с широтно-импульсной модуляцией) в один сигнал PPM (с позиционной модуляцией импульса).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1F03DA32-D354-8B98-49DB-DD63E8FEFA9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954040" y="781919"/>
            <a:ext cx="3875760" cy="264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66D4D11B-D345-49E2-2CA9-EC20A1B491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0799" y="3465000"/>
            <a:ext cx="281952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3AD54D-49C0-53A6-C4D6-72FE301A2B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0"/>
            <a:ext cx="9071640" cy="94644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 ELRS С ЭНКОДЕРОМ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7F0556-F419-8362-18F8-5BDD1CD0F33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E2ED2442-7A53-CA6E-DB23-2BA4014D89A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073920" y="914400"/>
            <a:ext cx="4898880" cy="489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34803F56-B596-D72D-B983-3C7FF26467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2286000"/>
            <a:ext cx="5669640" cy="274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366CC25E-0E38-8C50-51FD-8D4F024BC1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95439" y="360"/>
            <a:ext cx="7248600" cy="56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720B4A-5D26-2F49-9312-5D339AF0DC93}"/>
              </a:ext>
            </a:extLst>
          </p:cNvPr>
          <p:cNvSpPr txBox="1"/>
          <p:nvPr/>
        </p:nvSpPr>
        <p:spPr>
          <a:xfrm>
            <a:off x="556918" y="4911120"/>
            <a:ext cx="6978089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ru-RU" b="1" dirty="0">
                <a:solidFill>
                  <a:schemeClr val="accent2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НЕЛЬЗЯ БЕЗ ЗАЯВКИ + РАЗРЕШЕНИЕ АДМИНИСТРАЦИИ)</a:t>
            </a:r>
            <a:endParaRPr lang="en-US" sz="1800" b="1" i="0" u="none" strike="noStrike" kern="1200" cap="none" dirty="0">
              <a:ln>
                <a:noFill/>
              </a:ln>
              <a:solidFill>
                <a:schemeClr val="accent2"/>
              </a:solidFill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fpln.ru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0B1C06-57CC-4C05-ECD3-306533A6E4F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46800"/>
            <a:ext cx="10058400" cy="1305000"/>
          </a:xfrm>
        </p:spPr>
        <p:txBody>
          <a:bodyPr vert="horz"/>
          <a:lstStyle/>
          <a:p>
            <a:pPr lvl="0" rtl="0"/>
            <a:r>
              <a:rPr lang="ru-RU" b="1" dirty="0">
                <a:solidFill>
                  <a:srgbClr val="3465A4"/>
                </a:solidFill>
                <a:latin typeface="Droid Sans" pitchFamily="34"/>
              </a:rPr>
              <a:t>ПЕРЕДАЧА/ПРИЕМ ТЕЛЕМЕТРИИ</a:t>
            </a:r>
            <a:r>
              <a:rPr lang="ru-RU" b="1" dirty="0">
                <a:solidFill>
                  <a:srgbClr val="FF8000"/>
                </a:solidFill>
                <a:latin typeface="Droid Sans" pitchFamily="34"/>
              </a:rPr>
              <a:t> 5тр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1D81F35A-842D-32A3-7B11-B9DEDFA0315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809392" y="1946880"/>
            <a:ext cx="3429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7CAA5DAD-B889-FF50-138B-19A3EDD33A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28600" y="1351800"/>
            <a:ext cx="5257800" cy="3288239"/>
          </a:xfrm>
        </p:spPr>
        <p:txBody>
          <a:bodyPr vert="horz">
            <a:noAutofit/>
          </a:bodyPr>
          <a:lstStyle/>
          <a:p>
            <a:pPr lvl="0" rtl="0"/>
            <a:r>
              <a:rPr lang="ru-RU" sz="2800" dirty="0"/>
              <a:t>Опционально — можно передавать через видеоканал OSD</a:t>
            </a:r>
            <a:br>
              <a:rPr lang="ru-RU" sz="2800" dirty="0"/>
            </a:br>
            <a:endParaRPr lang="ru-RU" sz="2800" dirty="0"/>
          </a:p>
          <a:p>
            <a:pPr lvl="0" rtl="0"/>
            <a:r>
              <a:rPr lang="ru-RU" sz="2800" b="1" dirty="0" err="1"/>
              <a:t>SiK</a:t>
            </a:r>
            <a:r>
              <a:rPr lang="ru-RU" sz="2800" b="1" dirty="0"/>
              <a:t> </a:t>
            </a:r>
            <a:r>
              <a:rPr lang="ru-RU" sz="2800" b="1" dirty="0" err="1"/>
              <a:t>Telemetry</a:t>
            </a:r>
            <a:r>
              <a:rPr lang="ru-RU" sz="2800" b="1" dirty="0"/>
              <a:t> Radio</a:t>
            </a:r>
          </a:p>
          <a:p>
            <a:pPr lvl="0" rtl="0"/>
            <a:r>
              <a:rPr lang="ru-RU" sz="2800" dirty="0"/>
              <a:t>Скорость передачи: до 250кБод, типовая 112Кбод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4924F-CF8C-0221-2EF1-61666283854C}"/>
              </a:ext>
            </a:extLst>
          </p:cNvPr>
          <p:cNvSpPr txBox="1"/>
          <p:nvPr/>
        </p:nvSpPr>
        <p:spPr>
          <a:xfrm>
            <a:off x="228600" y="5029200"/>
            <a:ext cx="6764400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6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https://ardupilot.org/copter/docs/common-sik-telemetry-radio.html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F36551-029F-3A9F-FC62-AD038DBD6189}"/>
              </a:ext>
            </a:extLst>
          </p:cNvPr>
          <p:cNvSpPr txBox="1"/>
          <p:nvPr/>
        </p:nvSpPr>
        <p:spPr>
          <a:xfrm>
            <a:off x="156600" y="4682520"/>
            <a:ext cx="3791146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https://github.com/ArduPilot/SiK</a:t>
            </a: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8ECC9CDA-F9D4-0BE1-7BBE-6B4115EF9F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08120" y="1600200"/>
            <a:ext cx="2171880" cy="29203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125AA5-826D-4943-6F29-ACD7D9386F54}"/>
              </a:ext>
            </a:extLst>
          </p:cNvPr>
          <p:cNvSpPr txBox="1"/>
          <p:nvPr/>
        </p:nvSpPr>
        <p:spPr>
          <a:xfrm>
            <a:off x="217080" y="5323320"/>
            <a:ext cx="5497920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6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https://docs.px4.io/v1.9.0/en/telemetry/sik_radio.html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C2F2A1-09C0-5D6A-DA48-84775CC962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171720"/>
            <a:ext cx="10058400" cy="130500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GPS МОДУЛЬ С КРЕПЛЕНИЕМ  </a:t>
            </a:r>
            <a:r>
              <a:rPr lang="ru-RU" b="1">
                <a:solidFill>
                  <a:srgbClr val="FF8000"/>
                </a:solidFill>
                <a:latin typeface="Droid Sans" pitchFamily="34"/>
              </a:rPr>
              <a:t>1,5тр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8D497D9E-FE09-E866-6719-CB400CFFC6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02" t="8492" r="22417" b="14900"/>
          <a:stretch>
            <a:fillRect/>
          </a:stretch>
        </p:blipFill>
        <p:spPr>
          <a:xfrm>
            <a:off x="5943960" y="1143360"/>
            <a:ext cx="3428639" cy="434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ABCEECC4-BB19-054B-EBAF-2CEF098025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63" t="18980" r="6241" b="17732"/>
          <a:stretch>
            <a:fillRect/>
          </a:stretch>
        </p:blipFill>
        <p:spPr>
          <a:xfrm>
            <a:off x="640080" y="1828800"/>
            <a:ext cx="416052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0BF7D-0D81-8DE5-329C-4CA0C7FF0BD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6464BE-A970-82FA-C4D4-4CF103380DB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 algn="ctr" rtl="0"/>
            <a:endParaRPr lang="ru-RU" sz="4800" b="1">
              <a:solidFill>
                <a:srgbClr val="3465A4"/>
              </a:solidFill>
              <a:latin typeface="Droid Sans" pitchFamily="34"/>
            </a:endParaRPr>
          </a:p>
          <a:p>
            <a:pPr lvl="0" algn="ctr" rtl="0"/>
            <a:r>
              <a:rPr lang="ru-RU" sz="4800" b="1">
                <a:solidFill>
                  <a:srgbClr val="3465A4"/>
                </a:solidFill>
                <a:latin typeface="Droid Sans" pitchFamily="34"/>
              </a:rPr>
              <a:t>ВИДЕО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518D8D-D518-F1F9-421E-1C570F0C0F0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КАМЕРА + OSD </a:t>
            </a:r>
            <a:r>
              <a:rPr lang="ru-RU" b="1">
                <a:solidFill>
                  <a:srgbClr val="FF8000"/>
                </a:solidFill>
              </a:rPr>
              <a:t>2тр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057373AC-0165-97AE-A488-1FBC7F6972B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800600" y="2286000"/>
            <a:ext cx="5171760" cy="336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AB249AC3-992C-8768-EC31-8C7224F34D1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28600" y="1582199"/>
            <a:ext cx="4343400" cy="39704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E49057-35BA-2A6F-6A98-F4364059B964}"/>
              </a:ext>
            </a:extLst>
          </p:cNvPr>
          <p:cNvSpPr txBox="1"/>
          <p:nvPr/>
        </p:nvSpPr>
        <p:spPr>
          <a:xfrm>
            <a:off x="5257800" y="1515960"/>
            <a:ext cx="4343400" cy="77003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24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OSD - on screen display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465ACDD1-3E6E-A6BF-13D1-053F78AAED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26840" y="1371599"/>
            <a:ext cx="4853160" cy="32882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7A3E656-777D-C956-0C5A-4FC48FDC3C7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125028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ПЕРЕДАТЧИК ВИДЕОСИГНАЛА — </a:t>
            </a:r>
            <a:r>
              <a:rPr lang="ru-RU" b="1">
                <a:solidFill>
                  <a:srgbClr val="FF8000"/>
                </a:solidFill>
              </a:rPr>
              <a:t>1,5тр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10EE09-EAEF-0EDA-F7B9-9B376BD55C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0960" y="1371599"/>
            <a:ext cx="6099840" cy="3288239"/>
          </a:xfrm>
        </p:spPr>
        <p:txBody>
          <a:bodyPr vert="horz">
            <a:noAutofit/>
          </a:bodyPr>
          <a:lstStyle/>
          <a:p>
            <a:pPr lvl="0" rtl="0">
              <a:buSzPct val="45000"/>
              <a:buFont typeface="StarSymbol"/>
              <a:buChar char="●"/>
            </a:pPr>
            <a:r>
              <a:rPr lang="ru-RU" sz="2800" dirty="0"/>
              <a:t>Частота — 5,8ГГц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2800" dirty="0"/>
              <a:t>Мощность: 10мВт/25мВт/200мВт/</a:t>
            </a:r>
            <a:br>
              <a:rPr lang="ru-RU" sz="2800" dirty="0"/>
            </a:br>
            <a:r>
              <a:rPr lang="ru-RU" sz="2800" dirty="0"/>
              <a:t>500 мВт/1Вт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2800" dirty="0"/>
              <a:t>Кол-во каналов — 40 шт.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2800" dirty="0"/>
              <a:t>Способ настройки каналов и мощности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>
            <a:extLst>
              <a:ext uri="{FF2B5EF4-FFF2-40B4-BE49-F238E27FC236}">
                <a16:creationId xmlns:a16="http://schemas.microsoft.com/office/drawing/2014/main" id="{E34EEDF4-A633-AA08-C405-FE170173D2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08985" y="1279079"/>
            <a:ext cx="4571640" cy="25142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B0B535-6246-BA4F-0830-167B896511D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42865"/>
            <a:ext cx="9071640" cy="1305000"/>
          </a:xfrm>
        </p:spPr>
        <p:txBody>
          <a:bodyPr vert="horz"/>
          <a:lstStyle/>
          <a:p>
            <a:pPr lvl="0" rtl="0"/>
            <a:r>
              <a:rPr lang="ru-RU" b="1" dirty="0">
                <a:solidFill>
                  <a:srgbClr val="3465A4"/>
                </a:solidFill>
                <a:latin typeface="Droid Sans" pitchFamily="34"/>
              </a:rPr>
              <a:t>ОТОБРАЖЕНИЕ ВИДЕО СИГНАЛА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002CD7-4232-1A5E-C610-5275219049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ru-RU"/>
              <a:t>Очки </a:t>
            </a:r>
            <a:r>
              <a:rPr lang="ru-RU">
                <a:solidFill>
                  <a:srgbClr val="FF8000"/>
                </a:solidFill>
              </a:rPr>
              <a:t>40тр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Телефон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Экран </a:t>
            </a:r>
            <a:r>
              <a:rPr lang="ru-RU">
                <a:solidFill>
                  <a:srgbClr val="FF8000"/>
                </a:solidFill>
              </a:rPr>
              <a:t>4тр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B8256E6A-8F74-BD36-FCD4-F983C1926F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00400" y="2743199"/>
            <a:ext cx="1907280" cy="274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703E05-6410-9F24-FB08-257BFF7108B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74160"/>
            <a:ext cx="9601200" cy="125028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ПРИЕМНИК ВИДЕОСИГНАЛА </a:t>
            </a:r>
            <a:r>
              <a:rPr lang="ru-RU" b="1">
                <a:solidFill>
                  <a:srgbClr val="FF8000"/>
                </a:solidFill>
              </a:rPr>
              <a:t>2тр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A57428-6AA7-5535-A0E9-5F43EB2CC8A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EC958E31-5ECC-C16A-3BFF-F446167D63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0" y="1326600"/>
            <a:ext cx="5583240" cy="228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462F3CF2-B558-0D66-B681-7CA574FD91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79920" y="2514600"/>
            <a:ext cx="3134879" cy="274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73DB22-218F-192E-E267-14AB37F29A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719691-97F5-5EFA-F8E2-721D3021DB4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 algn="ctr" rtl="0"/>
            <a:endParaRPr lang="ru-RU" sz="4800" b="1">
              <a:solidFill>
                <a:srgbClr val="3465A4"/>
              </a:solidFill>
              <a:latin typeface="Droid Sans" pitchFamily="34"/>
            </a:endParaRPr>
          </a:p>
          <a:p>
            <a:pPr lvl="0" algn="ctr" rtl="0"/>
            <a:r>
              <a:rPr lang="ru-RU" sz="4800" b="1">
                <a:solidFill>
                  <a:srgbClr val="3465A4"/>
                </a:solidFill>
                <a:latin typeface="Droid Sans" pitchFamily="34"/>
              </a:rPr>
              <a:t>КОНТРОЛЛЕР, </a:t>
            </a:r>
            <a:br>
              <a:rPr lang="ru-RU" sz="4800" b="1">
                <a:solidFill>
                  <a:srgbClr val="3465A4"/>
                </a:solidFill>
                <a:latin typeface="Droid Sans" pitchFamily="34"/>
              </a:rPr>
            </a:br>
            <a:r>
              <a:rPr lang="ru-RU" sz="4800" b="1">
                <a:solidFill>
                  <a:srgbClr val="3465A4"/>
                </a:solidFill>
                <a:latin typeface="Droid Sans" pitchFamily="34"/>
              </a:rPr>
              <a:t>АВТОПИЛОТ И КОМПОНЕНТЫ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1A5305-8CE5-E2BA-1726-91ED40F2743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1600"/>
            <a:ext cx="9071640" cy="130500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Holybro pix32 / PixHawk 2.4.8 — </a:t>
            </a:r>
            <a:r>
              <a:rPr lang="ru-RU" b="1">
                <a:solidFill>
                  <a:srgbClr val="FF8000"/>
                </a:solidFill>
                <a:latin typeface="Droid Sans" pitchFamily="34"/>
              </a:rPr>
              <a:t>7,5тр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4F3EC8-54CB-F0B2-79F3-554C998D5D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 rtl="0"/>
            <a:r>
              <a:rPr lang="ru-RU"/>
              <a:t>168 MHz</a:t>
            </a:r>
            <a:br>
              <a:rPr lang="ru-RU"/>
            </a:br>
            <a:r>
              <a:rPr lang="ru-RU"/>
              <a:t>FMUv2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2DB87708-3C1D-DF65-F9FB-120CC181D27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57600" y="1371599"/>
            <a:ext cx="6095519" cy="4828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16DA16-64B6-4170-9B6A-2F9FB36019E7}"/>
              </a:ext>
            </a:extLst>
          </p:cNvPr>
          <p:cNvSpPr txBox="1"/>
          <p:nvPr/>
        </p:nvSpPr>
        <p:spPr>
          <a:xfrm>
            <a:off x="246185" y="4614840"/>
            <a:ext cx="4133215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https://github.com/pixhawk/Hardware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3EA5F1-69F6-D5E5-0347-606ECED1C4A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ru-RU"/>
              <a:t> 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B0B15A9F-18E4-CB15-6990-2F63C8760E5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28800" y="-228600"/>
            <a:ext cx="5900040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5D278668-FA31-F233-03F0-40D2191ED34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12279" y="0"/>
            <a:ext cx="9215280" cy="56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5DD0E3-1360-D299-8485-398D87C6C0AE}"/>
              </a:ext>
            </a:extLst>
          </p:cNvPr>
          <p:cNvSpPr txBox="1"/>
          <p:nvPr/>
        </p:nvSpPr>
        <p:spPr>
          <a:xfrm>
            <a:off x="556918" y="4911120"/>
            <a:ext cx="6978089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ru-RU" b="1" dirty="0">
                <a:solidFill>
                  <a:schemeClr val="accent2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МОЖНО БЕЗ ЗАЯВКИ (РАЗРЕШЕНИЕ АДМИНИСТРАЦИИ)</a:t>
            </a:r>
            <a:endParaRPr lang="en-US" sz="1800" b="1" i="0" u="none" strike="noStrike" kern="1200" cap="none" dirty="0">
              <a:ln>
                <a:noFill/>
              </a:ln>
              <a:solidFill>
                <a:schemeClr val="accent2"/>
              </a:solidFill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fpln.ru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34EB4E-F9C8-FA41-4F6B-AEAFBAEA28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0"/>
            <a:ext cx="9347040" cy="1250280"/>
          </a:xfrm>
        </p:spPr>
        <p:txBody>
          <a:bodyPr vert="horz">
            <a:spAutoFit/>
          </a:bodyPr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ARM: Ardupilot/Arducopter — </a:t>
            </a:r>
            <a:r>
              <a:rPr lang="ru-RU" b="1">
                <a:solidFill>
                  <a:srgbClr val="FF8000"/>
                </a:solidFill>
              </a:rPr>
              <a:t>4 тр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B78D6EDD-2D25-B4B9-85E1-08DB9FABFF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71800" y="1368000"/>
            <a:ext cx="5257440" cy="388583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365424-F3D4-17F0-7B68-A8007D681B64}"/>
              </a:ext>
            </a:extLst>
          </p:cNvPr>
          <p:cNvSpPr txBox="1"/>
          <p:nvPr/>
        </p:nvSpPr>
        <p:spPr>
          <a:xfrm>
            <a:off x="7315200" y="5257800"/>
            <a:ext cx="2184840" cy="232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ru-RU" sz="10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https://firmware.ap.ardupilot.org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ED3DE383-628A-79BB-A2FF-4F8AC9CDBD0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25920"/>
            <a:ext cx="9601200" cy="5664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1C2ED-814C-FBA7-7812-402FC0761C6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94644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PixHawk 6x/6c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DBC95E-C3CF-186F-92E9-02CFE1A9CED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26600"/>
            <a:ext cx="4753800" cy="3288239"/>
          </a:xfrm>
        </p:spPr>
        <p:txBody>
          <a:bodyPr vert="horz">
            <a:noAutofit/>
          </a:bodyPr>
          <a:lstStyle/>
          <a:p>
            <a:pPr lvl="0" rtl="0"/>
            <a:r>
              <a:rPr lang="ru-RU" sz="2400" dirty="0"/>
              <a:t>6x — 35 тр. (7тр без модуля)</a:t>
            </a:r>
          </a:p>
          <a:p>
            <a:pPr lvl="0" rtl="0"/>
            <a:r>
              <a:rPr lang="ru-RU" sz="2400" dirty="0"/>
              <a:t>6с — 20 тр.</a:t>
            </a:r>
          </a:p>
          <a:p>
            <a:pPr lvl="0" rtl="0"/>
            <a:br>
              <a:rPr lang="ru-RU" sz="2400" dirty="0"/>
            </a:br>
            <a:r>
              <a:rPr lang="ru-RU" sz="2400" dirty="0"/>
              <a:t>Процессор STM32H753/STM32H743</a:t>
            </a:r>
            <a:br>
              <a:rPr lang="ru-RU" sz="2400" dirty="0"/>
            </a:br>
            <a:r>
              <a:rPr lang="ru-RU" sz="2400" dirty="0"/>
              <a:t>480МГц, 2МБ Flash, 1МБ RAM</a:t>
            </a:r>
          </a:p>
          <a:p>
            <a:pPr lvl="0" rtl="0"/>
            <a:endParaRPr lang="ru-RU" sz="2400" dirty="0"/>
          </a:p>
          <a:p>
            <a:pPr lvl="0" rtl="0"/>
            <a:r>
              <a:rPr lang="ru-RU" sz="2400" dirty="0"/>
              <a:t>6c — нет шины для внешнего блока автопилота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7F8A690A-0C56-621C-0551-2F708AF884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63520" y="1600200"/>
            <a:ext cx="1694880" cy="274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D48BE746-1505-8584-0CCC-4DC78FEAA9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57800" y="1752840"/>
            <a:ext cx="3200400" cy="2590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AE18DA-0060-BE9F-1126-94C642CD90A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Pixhawk 6x + Cube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254356-C870-6338-7EDC-CDDDA8CFC2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1828800"/>
            <a:ext cx="4800600" cy="3288239"/>
          </a:xfrm>
        </p:spPr>
        <p:txBody>
          <a:bodyPr vert="horz">
            <a:normAutofit lnSpcReduction="10000"/>
          </a:bodyPr>
          <a:lstStyle/>
          <a:p>
            <a:pPr lvl="0" rtl="0"/>
            <a:r>
              <a:rPr lang="ru-RU"/>
              <a:t>~35 тр.</a:t>
            </a:r>
            <a:br>
              <a:rPr lang="ru-RU"/>
            </a:br>
            <a:br>
              <a:rPr lang="ru-RU"/>
            </a:br>
            <a:r>
              <a:rPr lang="ru-RU"/>
              <a:t>Чип STM32H753</a:t>
            </a:r>
            <a:br>
              <a:rPr lang="ru-RU"/>
            </a:br>
            <a:r>
              <a:rPr lang="ru-RU"/>
              <a:t>(крипто сопроцессор)</a:t>
            </a:r>
            <a:br>
              <a:rPr lang="ru-RU"/>
            </a:br>
            <a:br>
              <a:rPr lang="ru-RU"/>
            </a:br>
            <a:r>
              <a:rPr lang="ru-RU"/>
              <a:t>ПО автопилотов: ArduPilot, PX4 Autopilot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A7CED4A8-0B0F-0530-2E0F-1E874DB40D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61" t="27420" r="8069" b="12099"/>
          <a:stretch>
            <a:fillRect/>
          </a:stretch>
        </p:blipFill>
        <p:spPr>
          <a:xfrm>
            <a:off x="5029560" y="1688399"/>
            <a:ext cx="4800240" cy="3428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15DE32-A2F0-9C1E-1A92-27D1264CAB2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94644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PX4 Pixhawk + CUAV V5/X7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3AB7D-FABF-1706-3BA0-7C5383166A8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3382200" cy="3288239"/>
          </a:xfrm>
        </p:spPr>
        <p:txBody>
          <a:bodyPr vert="horz"/>
          <a:lstStyle/>
          <a:p>
            <a:pPr lvl="0" rtl="0"/>
            <a:r>
              <a:rPr lang="ru-RU"/>
              <a:t>~35тр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6B2D2434-85C6-20F3-59F5-2767AC74EA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29560" y="1326600"/>
            <a:ext cx="4571640" cy="3885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B0BE41D3-EBA8-88B7-ABD0-A6CFD6D9A5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73"/>
          <a:stretch>
            <a:fillRect/>
          </a:stretch>
        </p:blipFill>
        <p:spPr>
          <a:xfrm>
            <a:off x="56160" y="2655360"/>
            <a:ext cx="4865040" cy="132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B948658D-FF6F-334A-CECE-2249B43DAB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600" y="4020840"/>
            <a:ext cx="4800960" cy="13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92D104-424B-4659-29AC-ED6365657790}"/>
              </a:ext>
            </a:extLst>
          </p:cNvPr>
          <p:cNvSpPr txBox="1"/>
          <p:nvPr/>
        </p:nvSpPr>
        <p:spPr>
          <a:xfrm>
            <a:off x="333000" y="2057400"/>
            <a:ext cx="4467600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ПО автопилотов: ArduPilot, PX4 Autopilot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9C799C-FA47-BF05-1F7E-A6146E8AC5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6720" y="61560"/>
            <a:ext cx="9071640" cy="946440"/>
          </a:xfrm>
        </p:spPr>
        <p:txBody>
          <a:bodyPr vert="horz">
            <a:spAutoFit/>
          </a:bodyPr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HobbyEagle A3 Pro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E4BB02-CAFA-B6C5-13E2-FFA5A5B33E6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26600"/>
            <a:ext cx="4426920" cy="1568160"/>
          </a:xfrm>
        </p:spPr>
        <p:txBody>
          <a:bodyPr vert="horz">
            <a:normAutofit lnSpcReduction="10000"/>
          </a:bodyPr>
          <a:lstStyle/>
          <a:p>
            <a:pPr lvl="0" rtl="0"/>
            <a:r>
              <a:rPr lang="ru-RU"/>
              <a:t>1,5 тр</a:t>
            </a:r>
          </a:p>
          <a:p>
            <a:pPr lvl="0" rtl="0"/>
            <a:r>
              <a:rPr lang="ru-RU"/>
              <a:t>Настраиваемый контроллер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ADCB38FB-A355-783E-62C0-5E28DF1C9D1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22479" y="1326600"/>
            <a:ext cx="3486960" cy="3288239"/>
          </a:xfrm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1BC3E3B9-E7E4-A723-4DFC-0F907FD6F018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83840" y="3044160"/>
            <a:ext cx="5231160" cy="2213640"/>
          </a:xfr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67FD16-B06B-4836-DA23-6B52E405521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BeagleBone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47D83AFE-1A02-8440-91E0-30A0584CE97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800600" y="1600200"/>
            <a:ext cx="5107320" cy="35906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61A1B286-4E16-015E-1FB9-DEEDDEAA5A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559" y="1828800"/>
            <a:ext cx="6171840" cy="3288239"/>
          </a:xfrm>
        </p:spPr>
        <p:txBody>
          <a:bodyPr vert="horz">
            <a:normAutofit fontScale="70000" lnSpcReduction="20000"/>
          </a:bodyPr>
          <a:lstStyle/>
          <a:p>
            <a:pPr lvl="0" rtl="0"/>
            <a:r>
              <a:rPr lang="ru-RU"/>
              <a:t>~7 тр</a:t>
            </a:r>
            <a:br>
              <a:rPr lang="ru-RU"/>
            </a:br>
            <a:br>
              <a:rPr lang="ru-RU"/>
            </a:br>
            <a:r>
              <a:rPr lang="ru-RU"/>
              <a:t>AM335x 1GHz ARM Cortex-A8</a:t>
            </a:r>
          </a:p>
          <a:p>
            <a:pPr lvl="0" rtl="0"/>
            <a:r>
              <a:rPr lang="ru-RU"/>
              <a:t>Графический ускоритель SGX530</a:t>
            </a:r>
            <a:br>
              <a:rPr lang="ru-RU"/>
            </a:br>
            <a:r>
              <a:rPr lang="ru-RU"/>
              <a:t>2x PRU 32-бит 200 МГц PRUs</a:t>
            </a:r>
          </a:p>
          <a:p>
            <a:pPr lvl="0" rtl="0"/>
            <a:r>
              <a:rPr lang="ru-RU"/>
              <a:t>512 Мб DDR3 800 МГц RAM</a:t>
            </a:r>
          </a:p>
          <a:p>
            <a:pPr lvl="0" rtl="0"/>
            <a:r>
              <a:rPr lang="ru-RU"/>
              <a:t>4 Гб встроенной флэш-памяти eMMC</a:t>
            </a:r>
          </a:p>
          <a:p>
            <a:pPr lvl="0" rtl="0">
              <a:spcBef>
                <a:spcPts val="0"/>
              </a:spcBef>
            </a:pPr>
            <a:endParaRPr lang="ru-RU"/>
          </a:p>
          <a:p>
            <a:pPr lvl="0" rtl="0">
              <a:spcBef>
                <a:spcPts val="0"/>
              </a:spcBef>
            </a:pPr>
            <a:r>
              <a:rPr lang="ru-RU"/>
              <a:t>ПО автопилотов: Ardupilot, PX4 experimental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9993F6-68B7-DA88-FF21-C99FCA3D928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-162000"/>
            <a:ext cx="9601200" cy="130500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СПАГГЕТИ НЕ ТОЛЬКО В JavaScript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8FD5E3-815F-366F-6B3F-EC7679FC98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1551433F-88A8-5FA8-EEB1-20F385F2B4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73160" y="914400"/>
            <a:ext cx="8070840" cy="4848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AE9FDE-BD49-A8E1-695A-D7185445EA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FB5F03-1814-06EB-4F73-165990B719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 algn="ctr" rtl="0"/>
            <a:endParaRPr lang="ru-RU" sz="4800" b="1">
              <a:solidFill>
                <a:srgbClr val="3465A4"/>
              </a:solidFill>
            </a:endParaRPr>
          </a:p>
          <a:p>
            <a:pPr lvl="0" algn="ctr" rtl="0"/>
            <a:r>
              <a:rPr lang="ru-RU" sz="4800" b="1">
                <a:solidFill>
                  <a:srgbClr val="3465A4"/>
                </a:solidFill>
              </a:rPr>
              <a:t>ПРОТОКОЛЫ УПРАВЛЕНИЯ/ТЕЛЕМЕТРИИ/ВИДЕО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5781DB-CA65-FB70-B0F8-DC6BC169B6B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3650E9F-8A8D-ECE9-5D6B-83DB81BAB8C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FD9CC25D-B499-8B0A-3568-9BDBC491162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72000" y="45360"/>
            <a:ext cx="9901800" cy="556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A997AD-AD8B-A205-1F03-A5C73ABEC9B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94644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РАЗРЕШЕНИЕ НУЖНО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14EE30-B6CE-F262-0A58-562E2B815E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>
            <a:normAutofit lnSpcReduction="10000"/>
          </a:bodyPr>
          <a:lstStyle/>
          <a:p>
            <a:pPr lvl="0" rtl="0">
              <a:buSzPct val="45000"/>
              <a:buFont typeface="StarSymbol"/>
              <a:buChar char="●"/>
            </a:pPr>
            <a:r>
              <a:rPr lang="ru-RU"/>
              <a:t>Полеты выше 150м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В запрещенных зонах</a:t>
            </a:r>
          </a:p>
          <a:p>
            <a:pPr lvl="0" rtl="0">
              <a:buSzPct val="45000"/>
              <a:buFont typeface="StarSymbol"/>
              <a:buChar char="●"/>
            </a:pPr>
            <a:endParaRPr lang="ru-RU"/>
          </a:p>
          <a:p>
            <a:pPr lvl="0" rtl="0"/>
            <a:r>
              <a:rPr lang="ru-RU"/>
              <a:t>Получение временного режима для “единоличного использования” в центре Единой системы ОрВД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BD8C4A-AF5E-DF74-1AB9-5290BA5C52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74160"/>
            <a:ext cx="9071640" cy="94428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ExpressLRS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E705E8-F6A3-B818-B68D-C7B3E69ED7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3657600"/>
          </a:xfrm>
        </p:spPr>
        <p:txBody>
          <a:bodyPr vert="horz">
            <a:noAutofit/>
          </a:bodyPr>
          <a:lstStyle/>
          <a:p>
            <a:pPr lvl="0" rtl="0">
              <a:spcBef>
                <a:spcPts val="0"/>
              </a:spcBef>
              <a:buSzPct val="45000"/>
              <a:buFont typeface="StarSymbol"/>
              <a:buChar char="●"/>
            </a:pPr>
            <a:r>
              <a:rPr lang="ru-RU" sz="2000" dirty="0"/>
              <a:t>Основано на </a:t>
            </a:r>
            <a:r>
              <a:rPr lang="ru-RU" sz="2000" dirty="0" err="1"/>
              <a:t>LoRa</a:t>
            </a:r>
            <a:r>
              <a:rPr lang="ru-RU" sz="2000" dirty="0"/>
              <a:t> чипсете </a:t>
            </a:r>
            <a:r>
              <a:rPr lang="ru-RU" sz="2000" dirty="0" err="1"/>
              <a:t>Semtech</a:t>
            </a:r>
            <a:r>
              <a:rPr lang="ru-RU" sz="2000" dirty="0"/>
              <a:t> SX127x/SX1280 с </a:t>
            </a:r>
            <a:r>
              <a:rPr lang="ru-RU" sz="2000" dirty="0" err="1"/>
              <a:t>Espressif</a:t>
            </a:r>
            <a:r>
              <a:rPr lang="ru-RU" sz="2000" dirty="0"/>
              <a:t> или STM32 Процессором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2000" dirty="0"/>
              <a:t>ELRS 2.4 </a:t>
            </a:r>
            <a:r>
              <a:rPr lang="ru-RU" sz="2000" dirty="0" err="1"/>
              <a:t>GHz</a:t>
            </a:r>
            <a:r>
              <a:rPr lang="ru-RU" sz="2000" dirty="0"/>
              <a:t> </a:t>
            </a:r>
            <a:r>
              <a:rPr lang="ru-RU" sz="2000" dirty="0" err="1"/>
              <a:t>or</a:t>
            </a:r>
            <a:r>
              <a:rPr lang="ru-RU" sz="2000" dirty="0"/>
              <a:t> 900 </a:t>
            </a:r>
            <a:r>
              <a:rPr lang="ru-RU" sz="2000" dirty="0" err="1"/>
              <a:t>Mhz</a:t>
            </a:r>
            <a:r>
              <a:rPr lang="ru-RU" sz="2000" dirty="0"/>
              <a:t>, до 1000Hz пакет (200 </a:t>
            </a:r>
            <a:r>
              <a:rPr lang="ru-RU" sz="2000" dirty="0" err="1"/>
              <a:t>Hz</a:t>
            </a:r>
            <a:r>
              <a:rPr lang="ru-RU" sz="2000" dirty="0"/>
              <a:t> для 900Мгц)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2000" dirty="0"/>
              <a:t>Телеметрия (</a:t>
            </a:r>
            <a:r>
              <a:rPr lang="ru-RU" sz="2000" dirty="0" err="1"/>
              <a:t>Betaflight</a:t>
            </a:r>
            <a:r>
              <a:rPr lang="ru-RU" sz="2000" dirty="0"/>
              <a:t> </a:t>
            </a:r>
            <a:r>
              <a:rPr lang="ru-RU" sz="2000" dirty="0" err="1"/>
              <a:t>Lua</a:t>
            </a:r>
            <a:r>
              <a:rPr lang="ru-RU" sz="2000" dirty="0"/>
              <a:t> </a:t>
            </a:r>
            <a:r>
              <a:rPr lang="ru-RU" sz="2000" dirty="0" err="1"/>
              <a:t>Compatibility</a:t>
            </a:r>
            <a:r>
              <a:rPr lang="ru-RU" sz="2000" dirty="0"/>
              <a:t>)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2000" dirty="0"/>
              <a:t>Обновления через </a:t>
            </a:r>
            <a:r>
              <a:rPr lang="ru-RU" sz="2000" dirty="0" err="1"/>
              <a:t>Wifi</a:t>
            </a:r>
            <a:endParaRPr lang="ru-RU" sz="2000" dirty="0"/>
          </a:p>
          <a:p>
            <a:pPr lvl="0" rtl="0">
              <a:buSzPct val="45000"/>
              <a:buFont typeface="StarSymbol"/>
              <a:buChar char="●"/>
            </a:pPr>
            <a:r>
              <a:rPr lang="ru-RU" sz="2000" dirty="0"/>
              <a:t>Джойстик, дисплей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2000" dirty="0"/>
              <a:t>Керамические антенны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2000" dirty="0"/>
              <a:t>Регулирование частоты через скрипт на </a:t>
            </a:r>
            <a:r>
              <a:rPr lang="ru-RU" sz="2000" dirty="0" err="1"/>
              <a:t>Lua</a:t>
            </a:r>
            <a:endParaRPr lang="ru-RU" sz="2000" dirty="0"/>
          </a:p>
          <a:p>
            <a:pPr lvl="0" rtl="0">
              <a:buSzPct val="45000"/>
              <a:buFont typeface="StarSymbol"/>
              <a:buChar char="●"/>
            </a:pPr>
            <a:r>
              <a:rPr lang="ru-RU" sz="2000" dirty="0"/>
              <a:t>Скорость: 115 200bps, 400 000bps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CDD7F-D29F-AA06-D26C-BD67F34DBE00}"/>
              </a:ext>
            </a:extLst>
          </p:cNvPr>
          <p:cNvSpPr txBox="1"/>
          <p:nvPr/>
        </p:nvSpPr>
        <p:spPr>
          <a:xfrm>
            <a:off x="5257799" y="5139720"/>
            <a:ext cx="4822825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https://github.com/ExpressLRS/ExpressLRS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107962A5-31FE-3CC9-0DBA-6186413AA3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600" y="228600"/>
            <a:ext cx="2743199" cy="1038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5BA480-C48E-4556-5202-47F470F70DC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94644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mLRS (LoRa для IoT)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7650B2-60D0-0D82-47C3-6B293E5F445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28599" y="1142280"/>
            <a:ext cx="4257361" cy="3201120"/>
          </a:xfrm>
        </p:spPr>
        <p:txBody>
          <a:bodyPr vert="horz">
            <a:noAutofit/>
          </a:bodyPr>
          <a:lstStyle/>
          <a:p>
            <a:pPr lvl="0" algn="l" rtl="0">
              <a:buSzPct val="45000"/>
              <a:buFont typeface="StarSymbol"/>
              <a:buChar char="●"/>
            </a:pPr>
            <a:r>
              <a:rPr lang="ru-RU" sz="1600" dirty="0"/>
              <a:t>Частоты и скорость:</a:t>
            </a:r>
          </a:p>
          <a:p>
            <a:pPr lvl="1" hangingPunct="0">
              <a:lnSpc>
                <a:spcPct val="100000"/>
              </a:lnSpc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ru-RU" sz="16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2.4 ГГц 50Гц 3,5кбайт/с</a:t>
            </a:r>
          </a:p>
          <a:p>
            <a:pPr lvl="1" hangingPunct="0">
              <a:lnSpc>
                <a:spcPct val="100000"/>
              </a:lnSpc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ru-RU" sz="16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915/868/433 МГц </a:t>
            </a:r>
            <a:r>
              <a:rPr lang="ru-RU" sz="1600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МГц</a:t>
            </a:r>
            <a:endParaRPr lang="ru-RU" sz="1600" dirty="0">
              <a:highlight>
                <a:scrgbClr r="0" g="0" b="0">
                  <a:alpha val="0"/>
                </a:scrgbClr>
              </a:highlight>
              <a:latin typeface="Liberation Sans" pitchFamily="18"/>
            </a:endParaRPr>
          </a:p>
          <a:p>
            <a:pPr lvl="2" hangingPunct="0">
              <a:lnSpc>
                <a:spcPct val="100000"/>
              </a:lnSpc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ru-RU" sz="16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31Гц 2,5 кбайт/с</a:t>
            </a:r>
          </a:p>
          <a:p>
            <a:pPr lvl="2" hangingPunct="0">
              <a:lnSpc>
                <a:spcPct val="100000"/>
              </a:lnSpc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ru-RU" sz="16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19Гц   1 кбайт/с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1600" dirty="0"/>
              <a:t>Не интегрирована с </a:t>
            </a:r>
            <a:r>
              <a:rPr lang="ru-RU" sz="1600" dirty="0" err="1"/>
              <a:t>MAVLink</a:t>
            </a:r>
            <a:r>
              <a:rPr lang="ru-RU" sz="1600" dirty="0"/>
              <a:t> для </a:t>
            </a:r>
            <a:r>
              <a:rPr lang="ru-RU" sz="1600" dirty="0" err="1"/>
              <a:t>OpenTx</a:t>
            </a:r>
            <a:endParaRPr lang="ru-RU" sz="1600" dirty="0"/>
          </a:p>
          <a:p>
            <a:pPr lvl="0" rtl="0">
              <a:buSzPct val="45000"/>
              <a:buFont typeface="StarSymbol"/>
              <a:buChar char="●"/>
            </a:pPr>
            <a:r>
              <a:rPr lang="ru-RU" sz="1600" dirty="0"/>
              <a:t>Разрешенная мощность 25мВт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1600" dirty="0"/>
              <a:t>10-30 км, 2Вт до 240 байт/с, </a:t>
            </a:r>
            <a:r>
              <a:rPr lang="ru-RU" sz="1600" dirty="0" err="1"/>
              <a:t>антена</a:t>
            </a:r>
            <a:r>
              <a:rPr lang="ru-RU" sz="1600" dirty="0"/>
              <a:t> 2м (8тр)</a:t>
            </a:r>
          </a:p>
          <a:p>
            <a:pPr lvl="0" rtl="0"/>
            <a:endParaRPr lang="ru-RU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90793-B7B1-1C96-B3D6-732182035C14}"/>
              </a:ext>
            </a:extLst>
          </p:cNvPr>
          <p:cNvSpPr txBox="1"/>
          <p:nvPr/>
        </p:nvSpPr>
        <p:spPr>
          <a:xfrm>
            <a:off x="0" y="4474800"/>
            <a:ext cx="3440520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6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https://github.com/olliw42/mLRS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AC20C279-2226-A4FD-FA9C-6C4A04BD4F7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943600" y="1744560"/>
            <a:ext cx="3972239" cy="13715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93EFDB-7BAA-7776-71A0-0CC0017A407A}"/>
              </a:ext>
            </a:extLst>
          </p:cNvPr>
          <p:cNvSpPr txBox="1"/>
          <p:nvPr/>
        </p:nvSpPr>
        <p:spPr>
          <a:xfrm>
            <a:off x="4572000" y="1142280"/>
            <a:ext cx="5439600" cy="92123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ru-RU" sz="2400" b="1" i="0" u="none" strike="noStrike" kern="1200" cap="none">
                <a:ln>
                  <a:noFill/>
                </a:ln>
                <a:solidFill>
                  <a:srgbClr val="FF8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ЗАЯВЛЕНО:</a:t>
            </a:r>
            <a:r>
              <a:rPr lang="ru-RU" sz="24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для 20 dBm/100 мВт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ru-RU" sz="24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Антены 2 dBi</a:t>
            </a: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5AAFC6F2-5033-A0C9-5AD4-E4E3D4B67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0" y="3488400"/>
            <a:ext cx="5508000" cy="17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CE1B45-38DD-E684-C8ED-69749FE7D402}"/>
              </a:ext>
            </a:extLst>
          </p:cNvPr>
          <p:cNvSpPr txBox="1"/>
          <p:nvPr/>
        </p:nvSpPr>
        <p:spPr>
          <a:xfrm>
            <a:off x="4632120" y="3116160"/>
            <a:ext cx="5197680" cy="5414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2400" b="1" i="0" u="none" strike="noStrike" kern="1200" cap="none">
                <a:ln>
                  <a:noFill/>
                </a:ln>
                <a:solidFill>
                  <a:srgbClr val="FF8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Из паспорта для LoRa TX/TX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AD0E6-9A9C-1F1C-A0D3-D38C47A06041}"/>
              </a:ext>
            </a:extLst>
          </p:cNvPr>
          <p:cNvSpPr txBox="1"/>
          <p:nvPr/>
        </p:nvSpPr>
        <p:spPr>
          <a:xfrm>
            <a:off x="28080" y="5168160"/>
            <a:ext cx="4973760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6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https://github.com/sandeepmistry/arduino-LoRa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39C25E-EABA-6917-5153-2C069FA8DC34}"/>
              </a:ext>
            </a:extLst>
          </p:cNvPr>
          <p:cNvSpPr txBox="1"/>
          <p:nvPr/>
        </p:nvSpPr>
        <p:spPr>
          <a:xfrm>
            <a:off x="28080" y="4821480"/>
            <a:ext cx="5001120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6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https://www.thethingsnetwork.org/docs/lorawan/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013742-75C5-5DF8-A89D-4B30CCBC3FD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0"/>
            <a:ext cx="9071640" cy="94644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LoRa БОЛЬШИЕ ДИСТАНЦИИ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EAC3FD-1CA2-84D7-67F5-58264B5D85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>
            <a:normAutofit fontScale="85000" lnSpcReduction="20000"/>
          </a:bodyPr>
          <a:lstStyle/>
          <a:p>
            <a:pPr lvl="0" rtl="0">
              <a:buSzPct val="45000"/>
              <a:buFont typeface="StarSymbol"/>
              <a:buChar char="●"/>
            </a:pPr>
            <a:r>
              <a:rPr lang="ru-RU" sz="2100"/>
              <a:t>50 км радиомодем XZ-DT25-HX: </a:t>
            </a:r>
            <a:r>
              <a:rPr lang="ru-RU" sz="2100">
                <a:solidFill>
                  <a:srgbClr val="FF8000"/>
                </a:solidFill>
              </a:rPr>
              <a:t>20 тр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ru-RU" sz="210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25Вт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ru-RU" sz="210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8dBi антена выше 2м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ru-RU" sz="210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частота ~140/230/430МГц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2100"/>
              <a:t>70-100 км передатчик XZ-DT25-H-50: </a:t>
            </a:r>
            <a:r>
              <a:rPr lang="ru-RU" sz="2100">
                <a:solidFill>
                  <a:srgbClr val="FF8000"/>
                </a:solidFill>
              </a:rPr>
              <a:t>28тр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ru-RU" sz="210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50 Вт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ru-RU" sz="210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направленная антена выше 2 м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ru-RU" sz="210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частоты ~140/230/430МГц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ru-RU" sz="210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Вес 0.5кг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0A709B67-ED9A-491F-EEC9-FD8A817608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50" t="16233" r="1616" b="15222"/>
          <a:stretch>
            <a:fillRect/>
          </a:stretch>
        </p:blipFill>
        <p:spPr>
          <a:xfrm>
            <a:off x="6172200" y="1526400"/>
            <a:ext cx="3811320" cy="281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BC4A93-13F0-E6B6-22E6-7DEE96C788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117252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OpenLRSng      /     Ultimate LRS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94F882-8D76-D2EE-1BAA-63EFF23161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26600"/>
            <a:ext cx="3839400" cy="3288239"/>
          </a:xfrm>
        </p:spPr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ru-RU"/>
              <a:t>Частоты 433/868/915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Последний коммит 5 лет назад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Оборудование на алиэкспресс нет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5C4A4A-6C9E-DCBD-1A99-4A1645530640}"/>
              </a:ext>
            </a:extLst>
          </p:cNvPr>
          <p:cNvSpPr txBox="1"/>
          <p:nvPr/>
        </p:nvSpPr>
        <p:spPr>
          <a:xfrm>
            <a:off x="228599" y="5029200"/>
            <a:ext cx="2664069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https://openlrsng.org/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528AB5-5D88-F6F2-FFFF-9D21597567F2}"/>
              </a:ext>
            </a:extLst>
          </p:cNvPr>
          <p:cNvSpPr txBox="1"/>
          <p:nvPr/>
        </p:nvSpPr>
        <p:spPr>
          <a:xfrm>
            <a:off x="228600" y="4595579"/>
            <a:ext cx="4739054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https://github.com/openLRSng/openLRSng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94689E5A-CCC2-DBB8-4655-782B4B191F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86200" y="685799"/>
            <a:ext cx="1909800" cy="184931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88BE4E58-1718-8C2B-26CC-6EDDB423F8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29200" y="1371599"/>
            <a:ext cx="3839400" cy="3288239"/>
          </a:xfrm>
        </p:spPr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ru-RU"/>
              <a:t>Скорость TX = 57600, RX = 19200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На алиэкспресс есть orangeTx 1Вт 433Мгц</a:t>
            </a:r>
          </a:p>
          <a:p>
            <a:pPr lvl="0" rtl="0">
              <a:buSzPct val="45000"/>
              <a:buFont typeface="StarSymbol"/>
              <a:buChar char="●"/>
            </a:pPr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34EBF-D468-0956-517F-5B673EFB6EDB}"/>
              </a:ext>
            </a:extLst>
          </p:cNvPr>
          <p:cNvSpPr txBox="1"/>
          <p:nvPr/>
        </p:nvSpPr>
        <p:spPr>
          <a:xfrm>
            <a:off x="5093999" y="4800960"/>
            <a:ext cx="4823723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http://www.itluxembourg.lu/site/ultimate-lrs/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B32741-0A71-6257-DB9C-7C4A0F7BDB4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94644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LTE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FAD1FB-7DD3-CCA1-7B11-08DC0DE7CDB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26600"/>
            <a:ext cx="9325800" cy="4159800"/>
          </a:xfrm>
        </p:spPr>
        <p:txBody>
          <a:bodyPr vert="horz">
            <a:noAutofit/>
          </a:bodyPr>
          <a:lstStyle/>
          <a:p>
            <a:pPr lvl="0" rtl="0">
              <a:buSzPct val="45000"/>
              <a:buFont typeface="StarSymbol"/>
              <a:buChar char="●"/>
            </a:pPr>
            <a:r>
              <a:rPr lang="ru-RU" sz="2400" dirty="0"/>
              <a:t>Частоты в Европе 450, 700, 800, 900, 1500, 1800, 2100, 2300, 2600, 3500, 3700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2400" dirty="0"/>
              <a:t>Теоретический предел скорости 1 Гбит/сек — от 3,2 км (2600 МГц) до 19,7 км (450 </a:t>
            </a:r>
            <a:r>
              <a:rPr lang="ru-RU" sz="2400" dirty="0" err="1"/>
              <a:t>Мгц</a:t>
            </a:r>
            <a:r>
              <a:rPr lang="ru-RU" sz="2400" dirty="0"/>
              <a:t>)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2400" dirty="0"/>
              <a:t> 5 мс задержка для маленьких IP-пакетов в оптимальных условиях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2400" dirty="0"/>
              <a:t>Терминал, движущийся со скоростью 350 км/ч или 500 км/ч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2400" dirty="0"/>
              <a:t>До 100 км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2400" dirty="0"/>
              <a:t>Модификацию LTE вероятно применяет DJI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6ADC1-548F-CF71-0BE3-F7BEFAE568D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94644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ВИДЕО: Ez-WifiBroadcast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9222FE-373F-9405-07D5-20642902BED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9071640" cy="3288239"/>
          </a:xfrm>
        </p:spPr>
        <p:txBody>
          <a:bodyPr vert="horz">
            <a:noAutofit/>
          </a:bodyPr>
          <a:lstStyle/>
          <a:p>
            <a:pPr lvl="0" rtl="0">
              <a:buSzPct val="45000"/>
              <a:buFont typeface="StarSymbol"/>
              <a:buChar char="●"/>
            </a:pPr>
            <a:r>
              <a:rPr lang="ru-RU" sz="2400" dirty="0"/>
              <a:t>Задержка </a:t>
            </a:r>
            <a:r>
              <a:rPr lang="ru-RU" sz="2400" dirty="0" err="1"/>
              <a:t>glass-to-glass</a:t>
            </a:r>
            <a:r>
              <a:rPr lang="ru-RU" sz="2400" dirty="0"/>
              <a:t> ~125ms.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2400" dirty="0" err="1"/>
              <a:t>Raspberry</a:t>
            </a:r>
            <a:r>
              <a:rPr lang="ru-RU" sz="2400" dirty="0"/>
              <a:t> </a:t>
            </a:r>
            <a:r>
              <a:rPr lang="ru-RU" sz="2400" dirty="0" err="1"/>
              <a:t>Pi</a:t>
            </a:r>
            <a:r>
              <a:rPr lang="ru-RU" sz="2400" dirty="0"/>
              <a:t> V1 и V2 камеры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2400" dirty="0"/>
              <a:t>HDMI камеры через HDMI-CSI адаптеры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2400" dirty="0"/>
              <a:t>До 1920x1080p 30fps разрешение и 12Mbit битрейт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2400" dirty="0"/>
              <a:t>Поддержка 2.3/2.4/2.5Ghz и 5.2Ghz </a:t>
            </a:r>
            <a:r>
              <a:rPr lang="ru-RU" sz="2400" dirty="0" err="1"/>
              <a:t>to</a:t>
            </a:r>
            <a:r>
              <a:rPr lang="ru-RU" sz="2400" dirty="0"/>
              <a:t> 5.8Ghz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 sz="2400" dirty="0"/>
              <a:t>Диапазон от 300m до 3km. Специальными настройками достигается до 30км.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D6E852-9030-E474-FF4D-4FFECDFFEF05}"/>
              </a:ext>
            </a:extLst>
          </p:cNvPr>
          <p:cNvSpPr txBox="1"/>
          <p:nvPr/>
        </p:nvSpPr>
        <p:spPr>
          <a:xfrm>
            <a:off x="4654259" y="5195435"/>
            <a:ext cx="5283637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https://github.com/rodizio1/EZ-WifiBroadcast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8B56CBE3-CD9D-6BEE-6461-54AF774B1F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50520" y="727560"/>
            <a:ext cx="4407479" cy="87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32794-581C-FD34-C166-2A987EB3D9E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8080" y="-42120"/>
            <a:ext cx="9071640" cy="94644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ВИДЕО: OpenHD Digital FPV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A6AB6A-30A8-2974-DFEC-B72932D479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8160" y="1828800"/>
            <a:ext cx="8157240" cy="2971800"/>
          </a:xfrm>
        </p:spPr>
        <p:txBody>
          <a:bodyPr vert="horz">
            <a:normAutofit fontScale="92500" lnSpcReduction="20000"/>
          </a:bodyPr>
          <a:lstStyle/>
          <a:p>
            <a:pPr lvl="0" rtl="0">
              <a:buSzPct val="45000"/>
              <a:buFont typeface="StarSymbol"/>
              <a:buChar char="●"/>
            </a:pPr>
            <a:r>
              <a:rPr lang="ru-RU"/>
              <a:t>SBC (контроллер) в виде  Raspberry Pi, есть специализированные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Адаптер WiFi 2.3/2.4/2.5GHz, 5.2-5.8GHz.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Видео, управление, телеметрия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Wifi адаптер до 800мВт (несколько километров с направленной антенной)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DFC73D-ECB5-E737-D643-D302150652A2}"/>
              </a:ext>
            </a:extLst>
          </p:cNvPr>
          <p:cNvSpPr txBox="1"/>
          <p:nvPr/>
        </p:nvSpPr>
        <p:spPr>
          <a:xfrm>
            <a:off x="3657600" y="5202540"/>
            <a:ext cx="2642760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https://openhdfpv.org/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1E1BB-AD93-16A9-06AB-BD9B0D38430F}"/>
              </a:ext>
            </a:extLst>
          </p:cNvPr>
          <p:cNvSpPr txBox="1"/>
          <p:nvPr/>
        </p:nvSpPr>
        <p:spPr>
          <a:xfrm>
            <a:off x="6611816" y="5193748"/>
            <a:ext cx="3209192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https://github.com/OpenHD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6A54F404-2BFF-436F-D94B-4D4B2542F0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64480" y="904319"/>
            <a:ext cx="3035880" cy="786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1906A9-262E-49ED-7A3B-A7FF827B559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91440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ВИДЕО: Ruby FPV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A48604-3771-967B-9A4C-E87EDF23E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26600"/>
            <a:ext cx="5211000" cy="3288239"/>
          </a:xfrm>
        </p:spPr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ru-RU"/>
              <a:t>От 2т.р. на Raspberry 3b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Wifi адаптер до 800мВт </a:t>
            </a:r>
            <a:br>
              <a:rPr lang="ru-RU"/>
            </a:br>
            <a:r>
              <a:rPr lang="ru-RU"/>
              <a:t>(несколько километров с</a:t>
            </a:r>
            <a:br>
              <a:rPr lang="ru-RU"/>
            </a:br>
            <a:r>
              <a:rPr lang="ru-RU"/>
              <a:t>направленной антенной)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38FDD-4508-2460-CBA9-01EEBF9A9170}"/>
              </a:ext>
            </a:extLst>
          </p:cNvPr>
          <p:cNvSpPr txBox="1"/>
          <p:nvPr/>
        </p:nvSpPr>
        <p:spPr>
          <a:xfrm>
            <a:off x="5105880" y="4918680"/>
            <a:ext cx="4723920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https://github.com/PetruSoroaga/RubyFPV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7C33C-FA63-A5B4-A06E-590544073CE8}"/>
              </a:ext>
            </a:extLst>
          </p:cNvPr>
          <p:cNvSpPr txBox="1"/>
          <p:nvPr/>
        </p:nvSpPr>
        <p:spPr>
          <a:xfrm>
            <a:off x="1828800" y="4911120"/>
            <a:ext cx="2158920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https://rubyfpv.com/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2E40A01B-28CD-E10F-A1DE-11C58D69955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020280" y="1172520"/>
            <a:ext cx="3809520" cy="334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7CD46E-B405-A62F-5B5F-9A062482F2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94644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ВИДЕО: DroneBridge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94800D-60FC-5B65-539C-49D7F2C0CB2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26600"/>
            <a:ext cx="4753800" cy="3288239"/>
          </a:xfrm>
        </p:spPr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ru-RU"/>
              <a:t>300 м - 14+ км диапазон (500 м - 2 м стандартные адаптеры)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1080p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Двунаправленный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620868-F938-376A-3B8E-C2B21895BC64}"/>
              </a:ext>
            </a:extLst>
          </p:cNvPr>
          <p:cNvSpPr txBox="1"/>
          <p:nvPr/>
        </p:nvSpPr>
        <p:spPr>
          <a:xfrm>
            <a:off x="5040312" y="5139720"/>
            <a:ext cx="4886328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https://github.com/DroneBridge/DroneBridge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989681D5-3302-DC57-9F6C-714DC03D97A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257800" y="1326600"/>
            <a:ext cx="4216680" cy="20818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389DB7-5D59-B014-7F60-5E7CCB0581B4}"/>
              </a:ext>
            </a:extLst>
          </p:cNvPr>
          <p:cNvSpPr txBox="1"/>
          <p:nvPr/>
        </p:nvSpPr>
        <p:spPr>
          <a:xfrm>
            <a:off x="336240" y="4572000"/>
            <a:ext cx="9743760" cy="602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Основано на Wifibroadcast — трансляция HD video используя wifi radios.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8 лет назад последний коммит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D44892-27D6-98B6-7AA4-6B33F1D812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9B21C0-D0C1-20AE-B76D-638B126CAB0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 algn="ctr" rtl="0"/>
            <a:endParaRPr lang="ru-RU" sz="4800" b="1">
              <a:solidFill>
                <a:srgbClr val="3465A4"/>
              </a:solidFill>
            </a:endParaRPr>
          </a:p>
          <a:p>
            <a:pPr lvl="0" algn="ctr" rtl="0"/>
            <a:r>
              <a:rPr lang="ru-RU" sz="4800" b="1">
                <a:solidFill>
                  <a:srgbClr val="3465A4"/>
                </a:solidFill>
              </a:rPr>
              <a:t>ТРЕНАЖЕРЫ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FD9721-513F-362D-B1D7-655F1A7A1D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94644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РАЗРЕШЕНИЕ НА СЪЕМКУ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62EDBE-161B-CD4E-D490-B8F42BF1E4B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26600"/>
            <a:ext cx="4982400" cy="3288239"/>
          </a:xfrm>
        </p:spPr>
        <p:txBody>
          <a:bodyPr vert="horz"/>
          <a:lstStyle/>
          <a:p>
            <a:pPr lvl="0" rtl="0"/>
            <a:r>
              <a:rPr lang="ru-RU"/>
              <a:t>Нужно получать в минобороне, ФСБ и т.д.</a:t>
            </a:r>
          </a:p>
          <a:p>
            <a:pPr lvl="0" algn="l" rtl="0"/>
            <a:br>
              <a:rPr lang="ru-RU"/>
            </a:br>
            <a:endParaRPr lang="ru-RU"/>
          </a:p>
          <a:p>
            <a:pPr lvl="0" rtl="0"/>
            <a:endParaRPr lang="ru-RU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EEA7EE7F-8CD8-96BF-3217-1ED59C7E05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72200" y="914400"/>
            <a:ext cx="3429000" cy="43819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8F657-BC1E-8042-FFB3-838E7D2B90A0}"/>
              </a:ext>
            </a:extLst>
          </p:cNvPr>
          <p:cNvSpPr txBox="1"/>
          <p:nvPr/>
        </p:nvSpPr>
        <p:spPr>
          <a:xfrm>
            <a:off x="3886200" y="5340960"/>
            <a:ext cx="5943600" cy="204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https://www.geoscan.aero/ru/blog/kakie-neobkhodimy-dokumenty-i-razresheniya-dlya-provedeniya-aerofotosemochnykh-rabot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D89A5C-FEC8-2C0D-BAE9-B7EC2017958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94644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LIFTOFF: FPV Drone Racing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D8394DF2-A327-5DBF-8B84-BFF31BF3906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914400"/>
            <a:ext cx="8332200" cy="4686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DD8C3-116C-46CB-48F5-9DDDE8C0BB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94644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FPV Freerider Recharged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225ECD-B0B0-D41F-C39F-A5DD1C8EA0C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C761DCE9-2176-7146-A043-7BE5079C219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946440"/>
            <a:ext cx="8129519" cy="4572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59CD4-EE11-9257-25AE-585325B530D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rtl="0"/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F1A8AA-EDE2-04FF-A0D8-5B48B7AAE32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 algn="ctr" rtl="0"/>
            <a:endParaRPr lang="ru-RU" sz="4800" b="1">
              <a:solidFill>
                <a:srgbClr val="3465A4"/>
              </a:solidFill>
            </a:endParaRPr>
          </a:p>
          <a:p>
            <a:pPr lvl="0" algn="ctr" rtl="0"/>
            <a:r>
              <a:rPr lang="ru-RU" sz="4800" b="1">
                <a:solidFill>
                  <a:srgbClr val="3465A4"/>
                </a:solidFill>
              </a:rPr>
              <a:t>ПО АВТОПИЛОТОВ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6573127-553E-D39C-8580-EF9DC01889E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1371599"/>
            <a:ext cx="9071640" cy="2057400"/>
          </a:xfrm>
        </p:spPr>
        <p:txBody>
          <a:bodyPr vert="horz"/>
          <a:lstStyle/>
          <a:p>
            <a:pPr lvl="0" rtl="0"/>
            <a:r>
              <a:rPr lang="ru-RU"/>
              <a:t>Часть Linux Foundation</a:t>
            </a:r>
          </a:p>
          <a:p>
            <a:pPr lvl="0" rtl="0"/>
            <a:r>
              <a:rPr lang="ru-RU"/>
              <a:t>Не привязанная к поставщикам</a:t>
            </a:r>
          </a:p>
          <a:p>
            <a:pPr lvl="0" algn="ctr" rtl="0"/>
            <a:r>
              <a:rPr lang="ru-RU"/>
              <a:t>Проекты:</a:t>
            </a:r>
          </a:p>
          <a:p>
            <a:pPr lvl="0" rtl="0"/>
            <a:endParaRPr lang="ru-RU"/>
          </a:p>
          <a:p>
            <a:pPr lvl="0" rtl="0"/>
            <a:endParaRPr lang="ru-RU"/>
          </a:p>
          <a:p>
            <a:pPr lvl="0" rtl="0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3BB8C-580F-6D09-62C0-F38BDA564DF9}"/>
              </a:ext>
            </a:extLst>
          </p:cNvPr>
          <p:cNvSpPr txBox="1"/>
          <p:nvPr/>
        </p:nvSpPr>
        <p:spPr>
          <a:xfrm>
            <a:off x="7086600" y="5257800"/>
            <a:ext cx="2946960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https://www.dronecode.org/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A0500787-2E00-F83C-58D4-9EC842E73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05520" y="-75960"/>
            <a:ext cx="3781080" cy="121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FDDEAD53-183A-0C00-017E-3296FE18811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828800" y="3429000"/>
            <a:ext cx="1666439" cy="83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050E87DB-A6C7-B50C-38B4-2214A396D9E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14400" y="4420079"/>
            <a:ext cx="3342960" cy="83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F929B3B4-2488-4DD4-B60A-0CE5A0975A2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163200" y="4114800"/>
            <a:ext cx="2752200" cy="83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BE0DA261-E2ED-69EF-B655-FA0F3301F05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5486399" y="3353760"/>
            <a:ext cx="3790440" cy="83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1B703D-06B2-08FD-A063-95B72062FE1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26080"/>
            <a:ext cx="9071640" cy="681480"/>
          </a:xfrm>
        </p:spPr>
        <p:txBody>
          <a:bodyPr vert="horz" anchor="t"/>
          <a:lstStyle/>
          <a:p>
            <a:pPr lvl="0" rtl="0">
              <a:spcBef>
                <a:spcPts val="1417"/>
              </a:spcBef>
            </a:pPr>
            <a:r>
              <a:rPr lang="ru-RU" sz="4800" b="1">
                <a:solidFill>
                  <a:srgbClr val="3465A4"/>
                </a:solidFill>
              </a:rPr>
              <a:t>PX4 autopilot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931D7E-201D-456F-42AA-653AA9243C2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 rtl="0"/>
            <a:endParaRPr lang="ru-RU"/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Контролер полетов дронов, но также: роверы, корабли, роботы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Автопилот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165F6-80E3-AD2B-6196-C14614915430}"/>
              </a:ext>
            </a:extLst>
          </p:cNvPr>
          <p:cNvSpPr txBox="1"/>
          <p:nvPr/>
        </p:nvSpPr>
        <p:spPr>
          <a:xfrm>
            <a:off x="8289720" y="5139720"/>
            <a:ext cx="1540080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https://px4.io/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38DE65-FB74-B4D5-A4AC-D7F788BA71C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182800" cy="946440"/>
          </a:xfrm>
        </p:spPr>
        <p:txBody>
          <a:bodyPr vert="horz">
            <a:spAutoFit/>
          </a:bodyPr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QGroundControl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30595C-93B6-45E0-6FC4-4A43A6C4E0EC}"/>
              </a:ext>
            </a:extLst>
          </p:cNvPr>
          <p:cNvSpPr txBox="1"/>
          <p:nvPr/>
        </p:nvSpPr>
        <p:spPr>
          <a:xfrm>
            <a:off x="7247520" y="5323320"/>
            <a:ext cx="2832480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http://qgroundcontrol.com/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330317AA-22DB-094B-7511-88BDA87647B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71800" y="1143000"/>
            <a:ext cx="6959880" cy="3850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71CC8DB1-652E-9BC7-2C5A-567329A955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3000" y="228600"/>
            <a:ext cx="456839" cy="5353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F386C2E7-8D94-5021-3364-E096E6F4C12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828800"/>
            <a:ext cx="2514600" cy="1871640"/>
          </a:xfrm>
        </p:spPr>
        <p:txBody>
          <a:bodyPr vert="horz">
            <a:normAutofit fontScale="92500" lnSpcReduction="20000"/>
          </a:bodyPr>
          <a:lstStyle/>
          <a:p>
            <a:pPr lvl="0" rtl="0">
              <a:buSzPct val="45000"/>
              <a:buFont typeface="StarSymbol"/>
              <a:buChar char="●"/>
            </a:pPr>
            <a:r>
              <a:rPr lang="ru-RU"/>
              <a:t>Маршруты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Прием телеметрии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Обновление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6F25B-7738-54D9-B4BD-533C98E5CEA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26080"/>
            <a:ext cx="6582599" cy="94644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</a:rPr>
              <a:t>PX4 Development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79EA36-C879-4436-3D99-CC119135E7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ru-RU"/>
              <a:t>На устройстве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Софтверная эмуляция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3BBEB4-898C-0E78-365F-49431D8BAB0B}"/>
              </a:ext>
            </a:extLst>
          </p:cNvPr>
          <p:cNvSpPr txBox="1"/>
          <p:nvPr/>
        </p:nvSpPr>
        <p:spPr>
          <a:xfrm>
            <a:off x="331199" y="5139720"/>
            <a:ext cx="4451815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https://github.com/PX4/PX4-Devguide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F635C-6A16-D8BE-24AF-A05BCD007C00}"/>
              </a:ext>
            </a:extLst>
          </p:cNvPr>
          <p:cNvSpPr txBox="1"/>
          <p:nvPr/>
        </p:nvSpPr>
        <p:spPr>
          <a:xfrm>
            <a:off x="271800" y="4774224"/>
            <a:ext cx="6240600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https://docs.px4.io/main/en/development/development.html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705C3AF5-6C38-5B3B-2B42-3CD904C9A0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12400" y="360"/>
            <a:ext cx="3567600" cy="566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125663AC-B5ED-48B2-6E74-3110A20FA15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200" y="2838600"/>
            <a:ext cx="6595200" cy="173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7B96CF-7DAB-6AF7-3329-D8D9F8385BE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0"/>
            <a:ext cx="9071640" cy="946440"/>
          </a:xfrm>
        </p:spPr>
        <p:txBody>
          <a:bodyPr vert="horz"/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ArduPiliot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18207C-FD99-1366-DFC4-9F9DE3C1A3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28600" y="2743199"/>
            <a:ext cx="3886200" cy="1871640"/>
          </a:xfrm>
        </p:spPr>
        <p:txBody>
          <a:bodyPr vert="horz"/>
          <a:lstStyle/>
          <a:p>
            <a:pPr lvl="0" rtl="0"/>
            <a:r>
              <a:rPr lang="ru-RU"/>
              <a:t>Copter -- Plane -- Rover -- Sub -- Antenna Tracker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67A1E-A8EF-FDEA-E07F-1C462E224612}"/>
              </a:ext>
            </a:extLst>
          </p:cNvPr>
          <p:cNvSpPr txBox="1"/>
          <p:nvPr/>
        </p:nvSpPr>
        <p:spPr>
          <a:xfrm>
            <a:off x="503999" y="4453920"/>
            <a:ext cx="2371086" cy="34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https://ardupilot.org/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1E41B347-24FB-E951-C988-67661E579D2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34200" y="1600200"/>
            <a:ext cx="5295600" cy="301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CEE7D8FA-3B6B-3DE6-3E02-08F76F03182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57200" y="1371599"/>
            <a:ext cx="3247200" cy="913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CB250C-409E-E849-E4AF-76C5DF7DE80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946440"/>
          </a:xfrm>
        </p:spPr>
        <p:txBody>
          <a:bodyPr vert="horz">
            <a:spAutoFit/>
          </a:bodyPr>
          <a:lstStyle/>
          <a:p>
            <a:pPr lvl="0" rtl="0"/>
            <a:r>
              <a:rPr lang="ru-RU" b="1">
                <a:solidFill>
                  <a:srgbClr val="3465A4"/>
                </a:solidFill>
                <a:latin typeface="Droid Sans" pitchFamily="34"/>
              </a:rPr>
              <a:t>Mission Planner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C200838E-63AB-F2C6-47C0-0E622F56AFC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83840" y="1143000"/>
            <a:ext cx="7531560" cy="4463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2B410A0-C551-1F71-3C3A-60F0FBF0DA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9071640" cy="3288239"/>
          </a:xfrm>
        </p:spPr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ru-RU"/>
              <a:t>Протокол сообщений для коммуникации с дроном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ru-RU"/>
              <a:t>Протокол сообщения на шине с контроллером полета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78AC56E4-1B44-2363-33A4-B10E22E98AA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05679" y="228600"/>
            <a:ext cx="3809520" cy="914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10028</TotalTime>
  <Words>3107</Words>
  <Application>Microsoft Office PowerPoint</Application>
  <PresentationFormat>Широкоэкранный</PresentationFormat>
  <Paragraphs>630</Paragraphs>
  <Slides>118</Slides>
  <Notes>118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118</vt:i4>
      </vt:variant>
    </vt:vector>
  </HeadingPairs>
  <TitlesOfParts>
    <vt:vector size="125" baseType="lpstr">
      <vt:lpstr>Arial</vt:lpstr>
      <vt:lpstr>Calibri</vt:lpstr>
      <vt:lpstr>Droid Sans</vt:lpstr>
      <vt:lpstr>Liberation Sans</vt:lpstr>
      <vt:lpstr>Liberation Serif</vt:lpstr>
      <vt:lpstr>StarSymbol</vt:lpstr>
      <vt:lpstr>Default</vt:lpstr>
      <vt:lpstr>Презентация PowerPoint</vt:lpstr>
      <vt:lpstr>Презентация PowerPoint</vt:lpstr>
      <vt:lpstr>РЕГИСТРАЦИЯ</vt:lpstr>
      <vt:lpstr>УПРАВЛЕНИЕ</vt:lpstr>
      <vt:lpstr>ПОЛЕТЫ ДО 150 М ВЫСОТОЙ</vt:lpstr>
      <vt:lpstr>Презентация PowerPoint</vt:lpstr>
      <vt:lpstr>Презентация PowerPoint</vt:lpstr>
      <vt:lpstr>РАЗРЕШЕНИЕ НУЖНО</vt:lpstr>
      <vt:lpstr>РАЗРЕШЕНИЕ НА СЪЕМКУ</vt:lpstr>
      <vt:lpstr>ШТРАФЫ</vt:lpstr>
      <vt:lpstr>Презентация PowerPoint</vt:lpstr>
      <vt:lpstr>РАЗРЕШЕННЫЕ ЧАСТОТЫ</vt:lpstr>
      <vt:lpstr>РАЗРЕШЕННЫЕ ЧАСТОТЫ</vt:lpstr>
      <vt:lpstr>КАК РАБОТАЕТ РАДИОКАНАЛ?</vt:lpstr>
      <vt:lpstr>ЧАСТОТА, ДЛИНА ВОЛНЫ, МОДУЛЯЦИЯ</vt:lpstr>
      <vt:lpstr>МОДУЛЯЦИЯ ЦИФРОВОГО СИГНАЛА</vt:lpstr>
      <vt:lpstr>ГАРМОНИКИ</vt:lpstr>
      <vt:lpstr>РАЗМЕР АНТЕННЫ И ДЛИНА ВОЛНЫ</vt:lpstr>
      <vt:lpstr>НАПРАВЛЕННАЯ И НЕНАПРАВЛЕННАЯ АНТЕННА</vt:lpstr>
      <vt:lpstr>ПРИМЕР УКВ АНТЕННЫ ДЛЯ СВЯЗИ ЧЕРЕЗ ЛУНУ</vt:lpstr>
      <vt:lpstr>Презентация PowerPoint</vt:lpstr>
      <vt:lpstr>ДРОН — ЭТО НОСИТЕЛЬ</vt:lpstr>
      <vt:lpstr>ПРИМЕНЕНИЕ</vt:lpstr>
      <vt:lpstr>ПРИЧИНЫ ПОПУЛЯРНОСТИ</vt:lpstr>
      <vt:lpstr>СЕБЕСТОИМОСТЬ ЧАСА РАБОТЫ 3 КГ КОПТЕРА БЕЗ ОПЕРАТОРА</vt:lpstr>
      <vt:lpstr>ЗАДАЧИ ИЗ-ЗА МАССОВОГО ИСПОЛЬЗОВАНИЯ</vt:lpstr>
      <vt:lpstr>СИЛА УДАРА ДРОНА</vt:lpstr>
      <vt:lpstr>ПЕЛЕНГАЦИЯ ДРОНА</vt:lpstr>
      <vt:lpstr>Презентация PowerPoint</vt:lpstr>
      <vt:lpstr>ПЕРЕХВАТ</vt:lpstr>
      <vt:lpstr>Презентация PowerPoint</vt:lpstr>
      <vt:lpstr>КОНСТРУКЦИЯ</vt:lpstr>
      <vt:lpstr>Высота, время полета и вес</vt:lpstr>
      <vt:lpstr>Презентация PowerPoint</vt:lpstr>
      <vt:lpstr>Презентация PowerPoint</vt:lpstr>
      <vt:lpstr>ТАНГАЖ, РЫСКАНЬЕ, КРЕН</vt:lpstr>
      <vt:lpstr>УПРАВЛЕНИЕ ДВИГАТЕЛЯМИ</vt:lpstr>
      <vt:lpstr>Презентация PowerPoint</vt:lpstr>
      <vt:lpstr>СИГНАЛЫ</vt:lpstr>
      <vt:lpstr>Презентация PowerPoint</vt:lpstr>
      <vt:lpstr>РАМА - 2тр</vt:lpstr>
      <vt:lpstr>ПУЛЬТ 10тр</vt:lpstr>
      <vt:lpstr>OPEN TX</vt:lpstr>
      <vt:lpstr>Презентация PowerPoint</vt:lpstr>
      <vt:lpstr>АККУМУЛЯТОР 2.5тр</vt:lpstr>
      <vt:lpstr>ЗАРЯДКА 2тр</vt:lpstr>
      <vt:lpstr>РАСПРЕДЕЛЕНИЕ ПИТАНИЯ 0.3тр</vt:lpstr>
      <vt:lpstr>МОДУЛЬ ПИТАНИЯ АРМ 0.4тр</vt:lpstr>
      <vt:lpstr>ПРОВОДА</vt:lpstr>
      <vt:lpstr>ПАДЕНИЕ НАПРЯЖЕНИЯ ОТ ТОКА</vt:lpstr>
      <vt:lpstr>Презентация PowerPoint</vt:lpstr>
      <vt:lpstr>ДВИГАТЕЛИ 2,5тр</vt:lpstr>
      <vt:lpstr>ПРОПЕЛЛЕРЫ — 0.4тр</vt:lpstr>
      <vt:lpstr>ECS electronic speed control - 0,8тр</vt:lpstr>
      <vt:lpstr>Презентация PowerPoint</vt:lpstr>
      <vt:lpstr>СХЕМА УПРАВЛЕНИЯ</vt:lpstr>
      <vt:lpstr>RC RECIEVER: ПРИЕМ УПРАВЛЯЮЩИХ СИГАЛОВ - 1тр</vt:lpstr>
      <vt:lpstr>PPM ENCODER — 0.5тр</vt:lpstr>
      <vt:lpstr> ELRS С ЭНКОДЕРОМ</vt:lpstr>
      <vt:lpstr>ПЕРЕДАЧА/ПРИЕМ ТЕЛЕМЕТРИИ 5тр</vt:lpstr>
      <vt:lpstr>GPS МОДУЛЬ С КРЕПЛЕНИЕМ  1,5тр</vt:lpstr>
      <vt:lpstr>Презентация PowerPoint</vt:lpstr>
      <vt:lpstr>КАМЕРА + OSD 2тр</vt:lpstr>
      <vt:lpstr>ПЕРЕДАТЧИК ВИДЕОСИГНАЛА — 1,5тр</vt:lpstr>
      <vt:lpstr>ОТОБРАЖЕНИЕ ВИДЕО СИГНАЛА</vt:lpstr>
      <vt:lpstr>ПРИЕМНИК ВИДЕОСИГНАЛА 2тр</vt:lpstr>
      <vt:lpstr>Презентация PowerPoint</vt:lpstr>
      <vt:lpstr>Holybro pix32 / PixHawk 2.4.8 — 7,5тр</vt:lpstr>
      <vt:lpstr> </vt:lpstr>
      <vt:lpstr>ARM: Ardupilot/Arducopter — 4 тр</vt:lpstr>
      <vt:lpstr>Презентация PowerPoint</vt:lpstr>
      <vt:lpstr>PixHawk 6x/6c</vt:lpstr>
      <vt:lpstr>Pixhawk 6x + Cube</vt:lpstr>
      <vt:lpstr>PX4 Pixhawk + CUAV V5/X7</vt:lpstr>
      <vt:lpstr>HobbyEagle A3 Pro</vt:lpstr>
      <vt:lpstr>BeagleBone</vt:lpstr>
      <vt:lpstr>СПАГГЕТИ НЕ ТОЛЬКО В JavaScript</vt:lpstr>
      <vt:lpstr>Презентация PowerPoint</vt:lpstr>
      <vt:lpstr>Презентация PowerPoint</vt:lpstr>
      <vt:lpstr>ExpressLRS</vt:lpstr>
      <vt:lpstr>mLRS (LoRa для IoT)</vt:lpstr>
      <vt:lpstr>LoRa БОЛЬШИЕ ДИСТАНЦИИ</vt:lpstr>
      <vt:lpstr>OpenLRSng      /     Ultimate LRS</vt:lpstr>
      <vt:lpstr>LTE</vt:lpstr>
      <vt:lpstr>ВИДЕО: Ez-WifiBroadcast</vt:lpstr>
      <vt:lpstr>ВИДЕО: OpenHD Digital FPV</vt:lpstr>
      <vt:lpstr>ВИДЕО: Ruby FPV</vt:lpstr>
      <vt:lpstr>ВИДЕО: DroneBridge</vt:lpstr>
      <vt:lpstr>Презентация PowerPoint</vt:lpstr>
      <vt:lpstr>LIFTOFF: FPV Drone Racing</vt:lpstr>
      <vt:lpstr>FPV Freerider Recharged</vt:lpstr>
      <vt:lpstr>Презентация PowerPoint</vt:lpstr>
      <vt:lpstr>Презентация PowerPoint</vt:lpstr>
      <vt:lpstr>PX4 autopilot</vt:lpstr>
      <vt:lpstr>QGroundControl</vt:lpstr>
      <vt:lpstr>PX4 Development</vt:lpstr>
      <vt:lpstr>ArduPiliot</vt:lpstr>
      <vt:lpstr>Mission Planner</vt:lpstr>
      <vt:lpstr>Презентация PowerPoint</vt:lpstr>
      <vt:lpstr> Clover - Клевер</vt:lpstr>
      <vt:lpstr>Презентация PowerPoint</vt:lpstr>
      <vt:lpstr>Презентация PowerPoint</vt:lpstr>
      <vt:lpstr>PX4 Firmware</vt:lpstr>
      <vt:lpstr>СХЕМА</vt:lpstr>
      <vt:lpstr>jMAVSim with SITL: quadro</vt:lpstr>
      <vt:lpstr>Gazebo: Quadrotor, Plane, VTOL</vt:lpstr>
      <vt:lpstr>GAZEBO + DOCKER + PYTHON</vt:lpstr>
      <vt:lpstr>GAZEBO + QGroundControl</vt:lpstr>
      <vt:lpstr>ДРУГИЕ СИМУЛЯТОРЫ</vt:lpstr>
      <vt:lpstr>Презентация PowerPoint</vt:lpstr>
      <vt:lpstr>РАЗРАБОТКА В ОПЕНСОРС</vt:lpstr>
      <vt:lpstr>РАЗРАБОТКА ДЛЯ ДРОНОВ</vt:lpstr>
      <vt:lpstr>МАШИННОЕ ЗРЕНИЕ</vt:lpstr>
      <vt:lpstr>МАШИННОЕ ОБУЧЕНИЕ</vt:lpstr>
      <vt:lpstr>ПРЕДМЕТНЫЕ ML МОДЕЛИ</vt:lpstr>
      <vt:lpstr>ЗАДАЧА СЕТИ УПРАВЛЕНИЯ</vt:lpstr>
      <vt:lpstr>Презентация PowerPoint</vt:lpstr>
      <vt:lpstr>Использованные материалы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Andrei Kuminov</dc:creator>
  <cp:lastModifiedBy>Andrei Kuminov</cp:lastModifiedBy>
  <cp:revision>160</cp:revision>
  <dcterms:created xsi:type="dcterms:W3CDTF">2023-02-07T15:35:10Z</dcterms:created>
  <dcterms:modified xsi:type="dcterms:W3CDTF">2023-02-18T08:37:29Z</dcterms:modified>
</cp:coreProperties>
</file>